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7" autoAdjust="0"/>
    <p:restoredTop sz="94660" autoAdjust="0"/>
  </p:normalViewPr>
  <p:slideViewPr>
    <p:cSldViewPr snapToGrid="0">
      <p:cViewPr varScale="1">
        <p:scale>
          <a:sx n="73" d="100"/>
          <a:sy n="73" d="100"/>
        </p:scale>
        <p:origin x="-594"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notesMaster" Target="notesMasters/notesMaster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54" Type="http://schemas.openxmlformats.org/officeDocument/2006/relationships/slide" Target="slides/slide53.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presProps" Target="presProps.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343C75-05F3-4490-BF56-834D246C5666}" type="datetimeFigureOut">
              <a:rPr lang="en-IN" smtClean="0"/>
              <a:pPr/>
              <a:t>23-05-2023</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2D0A6E-A154-472A-A6EE-841F430EEADD}" type="slidenum">
              <a:rPr lang="en-IN" smtClean="0"/>
              <a:pPr/>
              <a:t>‹#›</a:t>
            </a:fld>
            <a:endParaRPr lang="en-IN"/>
          </a:p>
        </p:txBody>
      </p:sp>
    </p:spTree>
    <p:extLst>
      <p:ext uri="{BB962C8B-B14F-4D97-AF65-F5344CB8AC3E}">
        <p14:creationId xmlns:p14="http://schemas.microsoft.com/office/powerpoint/2010/main" val="2133042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1F0EFBEF-AF97-41E8-B6EE-B7B6C5C1870B}" type="datetime1">
              <a:rPr lang="en-IN" smtClean="0"/>
              <a:pPr/>
              <a:t>23-05-2023</a:t>
            </a:fld>
            <a:endParaRPr lang="en-IN"/>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IN"/>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F70A04C0-6100-45FB-A433-C0D048FE9092}" type="slidenum">
              <a:rPr lang="en-IN" smtClean="0"/>
              <a:pPr/>
              <a:t>‹#›</a:t>
            </a:fld>
            <a:endParaRPr lang="en-IN"/>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89156563"/>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A64747-F41F-4ACE-9EC8-04FF48986DF0}" type="datetime1">
              <a:rPr lang="en-IN" smtClean="0"/>
              <a:pPr/>
              <a:t>23-05-2023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0A04C0-6100-45FB-A433-C0D048FE9092}" type="slidenum">
              <a:rPr lang="en-IN" smtClean="0"/>
              <a:pPr/>
              <a:t>‹#›</a:t>
            </a:fld>
            <a:endParaRPr lang="en-IN"/>
          </a:p>
        </p:txBody>
      </p:sp>
    </p:spTree>
    <p:extLst>
      <p:ext uri="{BB962C8B-B14F-4D97-AF65-F5344CB8AC3E}">
        <p14:creationId xmlns:p14="http://schemas.microsoft.com/office/powerpoint/2010/main" val="3707137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5CD9E2DF-36DC-46DB-902D-BAE3339F9E21}" type="datetime1">
              <a:rPr lang="en-IN" smtClean="0"/>
              <a:pPr/>
              <a:t>23-05-2023</a:t>
            </a:fld>
            <a:endParaRPr lang="en-IN"/>
          </a:p>
        </p:txBody>
      </p:sp>
      <p:sp>
        <p:nvSpPr>
          <p:cNvPr id="5" name="Footer Placeholder 4"/>
          <p:cNvSpPr>
            <a:spLocks noGrp="1"/>
          </p:cNvSpPr>
          <p:nvPr>
            <p:ph type="ftr" sz="quarter" idx="11"/>
          </p:nvPr>
        </p:nvSpPr>
        <p:spPr>
          <a:xfrm>
            <a:off x="2933699" y="6296615"/>
            <a:ext cx="5959577" cy="365125"/>
          </a:xfrm>
        </p:spPr>
        <p:txBody>
          <a:bodyPr/>
          <a:lstStyle/>
          <a:p>
            <a:endParaRPr lang="en-IN"/>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70A04C0-6100-45FB-A433-C0D048FE9092}" type="slidenum">
              <a:rPr lang="en-IN" smtClean="0"/>
              <a:pPr/>
              <a:t>‹#›</a:t>
            </a:fld>
            <a:endParaRPr lang="en-IN"/>
          </a:p>
        </p:txBody>
      </p:sp>
      <p:cxnSp>
        <p:nvCxnSpPr>
          <p:cNvPr id="7" name="Straight Connector 6"/>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211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49B31A-832E-40BD-B9F8-6AE766B9618E}" type="datetime1">
              <a:rPr lang="en-IN" smtClean="0"/>
              <a:pPr/>
              <a:t>23-05-2023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0A04C0-6100-45FB-A433-C0D048FE9092}" type="slidenum">
              <a:rPr lang="en-IN" smtClean="0"/>
              <a:pPr/>
              <a:t>‹#›</a:t>
            </a:fld>
            <a:endParaRPr lang="en-IN"/>
          </a:p>
        </p:txBody>
      </p:sp>
    </p:spTree>
    <p:extLst>
      <p:ext uri="{BB962C8B-B14F-4D97-AF65-F5344CB8AC3E}">
        <p14:creationId xmlns:p14="http://schemas.microsoft.com/office/powerpoint/2010/main" val="296503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7FBF194C-3D3F-4586-8274-1CA17C6DD540}" type="datetime1">
              <a:rPr lang="en-IN" smtClean="0"/>
              <a:pPr/>
              <a:t>23-05-2023</a:t>
            </a:fld>
            <a:endParaRPr lang="en-IN"/>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IN"/>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F70A04C0-6100-45FB-A433-C0D048FE9092}" type="slidenum">
              <a:rPr lang="en-IN" smtClean="0"/>
              <a:pPr/>
              <a:t>‹#›</a:t>
            </a:fld>
            <a:endParaRPr lang="en-IN"/>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106938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0707C3-145D-465A-BCB7-FC3F8810B295}" type="datetime1">
              <a:rPr lang="en-IN" smtClean="0"/>
              <a:pPr/>
              <a:t>23-05-2023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0A04C0-6100-45FB-A433-C0D048FE9092}" type="slidenum">
              <a:rPr lang="en-IN" smtClean="0"/>
              <a:pPr/>
              <a:t>‹#›</a:t>
            </a:fld>
            <a:endParaRPr lang="en-IN"/>
          </a:p>
        </p:txBody>
      </p:sp>
    </p:spTree>
    <p:extLst>
      <p:ext uri="{BB962C8B-B14F-4D97-AF65-F5344CB8AC3E}">
        <p14:creationId xmlns:p14="http://schemas.microsoft.com/office/powerpoint/2010/main" val="2842985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E72117-DD6D-4FAD-AFD3-E57FBA437CDC}" type="datetime1">
              <a:rPr lang="en-IN" smtClean="0"/>
              <a:pPr/>
              <a:t>23-05-2023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70A04C0-6100-45FB-A433-C0D048FE9092}" type="slidenum">
              <a:rPr lang="en-IN" smtClean="0"/>
              <a:pPr/>
              <a:t>‹#›</a:t>
            </a:fld>
            <a:endParaRPr lang="en-IN"/>
          </a:p>
        </p:txBody>
      </p:sp>
    </p:spTree>
    <p:extLst>
      <p:ext uri="{BB962C8B-B14F-4D97-AF65-F5344CB8AC3E}">
        <p14:creationId xmlns:p14="http://schemas.microsoft.com/office/powerpoint/2010/main" val="703482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DF94BB-AD1A-4E83-8774-611456BAF8CE}" type="datetime1">
              <a:rPr lang="en-IN" smtClean="0"/>
              <a:pPr/>
              <a:t>23-05-2023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70A04C0-6100-45FB-A433-C0D048FE9092}" type="slidenum">
              <a:rPr lang="en-IN" smtClean="0"/>
              <a:pPr/>
              <a:t>‹#›</a:t>
            </a:fld>
            <a:endParaRPr lang="en-IN"/>
          </a:p>
        </p:txBody>
      </p:sp>
    </p:spTree>
    <p:extLst>
      <p:ext uri="{BB962C8B-B14F-4D97-AF65-F5344CB8AC3E}">
        <p14:creationId xmlns:p14="http://schemas.microsoft.com/office/powerpoint/2010/main" val="1653341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70A04C0-6100-45FB-A433-C0D048FE9092}" type="slidenum">
              <a:rPr lang="en-IN" smtClean="0"/>
              <a:pPr/>
              <a:t>‹#›</a:t>
            </a:fld>
            <a:endParaRPr lang="en-IN"/>
          </a:p>
        </p:txBody>
      </p:sp>
    </p:spTree>
    <p:extLst>
      <p:ext uri="{BB962C8B-B14F-4D97-AF65-F5344CB8AC3E}">
        <p14:creationId xmlns:p14="http://schemas.microsoft.com/office/powerpoint/2010/main" val="1439408541"/>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56381CFB-1DB7-4942-A5B9-D83AE1303843}" type="datetime1">
              <a:rPr lang="en-IN" smtClean="0"/>
              <a:pPr/>
              <a:t>23-05-2023</a:t>
            </a:fld>
            <a:endParaRPr lang="en-IN"/>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F70A04C0-6100-45FB-A433-C0D048FE9092}" type="slidenum">
              <a:rPr lang="en-IN" smtClean="0"/>
              <a:pPr/>
              <a:t>‹#›</a:t>
            </a:fld>
            <a:endParaRPr lang="en-IN"/>
          </a:p>
        </p:txBody>
      </p:sp>
    </p:spTree>
    <p:extLst>
      <p:ext uri="{BB962C8B-B14F-4D97-AF65-F5344CB8AC3E}">
        <p14:creationId xmlns:p14="http://schemas.microsoft.com/office/powerpoint/2010/main" val="2609479916"/>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7160D8BD-AB9F-42FA-966C-F96AC612C8DC}" type="datetime1">
              <a:rPr lang="en-IN" smtClean="0"/>
              <a:pPr/>
              <a:t>23-05-2023</a:t>
            </a:fld>
            <a:endParaRPr lang="en-IN"/>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F70A04C0-6100-45FB-A433-C0D048FE9092}" type="slidenum">
              <a:rPr lang="en-IN" smtClean="0"/>
              <a:pPr/>
              <a:t>‹#›</a:t>
            </a:fld>
            <a:endParaRPr lang="en-IN"/>
          </a:p>
        </p:txBody>
      </p:sp>
    </p:spTree>
    <p:extLst>
      <p:ext uri="{BB962C8B-B14F-4D97-AF65-F5344CB8AC3E}">
        <p14:creationId xmlns:p14="http://schemas.microsoft.com/office/powerpoint/2010/main" val="61555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51AA4D4C-9555-48F2-B7B9-74F5889EABF3}" type="datetime1">
              <a:rPr lang="en-IN" smtClean="0"/>
              <a:pPr/>
              <a:t>23-05-2023</a:t>
            </a:fld>
            <a:endParaRPr lang="en-IN"/>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IN"/>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F70A04C0-6100-45FB-A433-C0D048FE9092}" type="slidenum">
              <a:rPr lang="en-IN" smtClean="0"/>
              <a:pPr/>
              <a:t>‹#›</a:t>
            </a:fld>
            <a:endParaRPr lang="en-IN"/>
          </a:p>
        </p:txBody>
      </p:sp>
      <p:cxnSp>
        <p:nvCxnSpPr>
          <p:cNvPr id="9" name="Straight Connector 8"/>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272524"/>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30.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7.xml" /></Relationships>
</file>

<file path=ppt/slides/_rels/slide33.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7.xml" /></Relationships>
</file>

<file path=ppt/slides/_rels/slide34.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7.xml" /></Relationships>
</file>

<file path=ppt/slides/_rels/slide36.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Relationship Id="rId3" Type="http://schemas.openxmlformats.org/officeDocument/2006/relationships/image" Target="../media/image37.jpeg" /><Relationship Id="rId2" Type="http://schemas.openxmlformats.org/officeDocument/2006/relationships/hyperlink" Target="https://www.drishtiias.com/images/uploads/1574771699_image1.jpg" TargetMode="External" /><Relationship Id="rId1" Type="http://schemas.openxmlformats.org/officeDocument/2006/relationships/slideLayout" Target="../slideLayouts/slideLayout7.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126217" y="1734581"/>
            <a:ext cx="10467191" cy="3488216"/>
          </a:xfrm>
          <a:prstGeom prst="rect">
            <a:avLst/>
          </a:prstGeom>
          <a:ln>
            <a:solidFill>
              <a:schemeClr val="bg1"/>
            </a:solidFill>
          </a:ln>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3900" b="1" dirty="0">
              <a:latin typeface="Times New Roman" pitchFamily="18" charset="0"/>
              <a:cs typeface="Times New Roman" pitchFamily="18" charset="0"/>
            </a:endParaRPr>
          </a:p>
          <a:p>
            <a:pPr>
              <a:lnSpc>
                <a:spcPct val="120000"/>
              </a:lnSpc>
            </a:pPr>
            <a:endParaRPr lang="en-IN" sz="2900" dirty="0">
              <a:latin typeface="Times New Roman" pitchFamily="18" charset="0"/>
              <a:cs typeface="Times New Roman" pitchFamily="18" charset="0"/>
            </a:endParaRPr>
          </a:p>
          <a:p>
            <a:pPr>
              <a:lnSpc>
                <a:spcPct val="120000"/>
              </a:lnSpc>
            </a:pPr>
            <a:r>
              <a:rPr lang="en-IN" sz="3800" b="1" dirty="0" err="1">
                <a:latin typeface="Times New Roman" panose="02020603050405020304" pitchFamily="18" charset="0"/>
                <a:cs typeface="Times New Roman" panose="02020603050405020304" pitchFamily="18" charset="0"/>
              </a:rPr>
              <a:t>Mahantesh</a:t>
            </a:r>
            <a:r>
              <a:rPr lang="en-IN" sz="3800" b="1" dirty="0">
                <a:latin typeface="Times New Roman" panose="02020603050405020304" pitchFamily="18" charset="0"/>
                <a:cs typeface="Times New Roman" panose="02020603050405020304" pitchFamily="18" charset="0"/>
              </a:rPr>
              <a:t> M Math</a:t>
            </a:r>
            <a:endParaRPr lang="en-US" sz="3800" b="1" dirty="0">
              <a:latin typeface="Times New Roman" panose="02020603050405020304" pitchFamily="18" charset="0"/>
              <a:cs typeface="Times New Roman" panose="02020603050405020304" pitchFamily="18" charset="0"/>
            </a:endParaRPr>
          </a:p>
          <a:p>
            <a:pPr>
              <a:lnSpc>
                <a:spcPct val="120000"/>
              </a:lnSpc>
            </a:pPr>
            <a:r>
              <a:rPr lang="en-IN" sz="3800" dirty="0">
                <a:latin typeface="Times New Roman" pitchFamily="18" charset="0"/>
                <a:cs typeface="Times New Roman" pitchFamily="18" charset="0"/>
              </a:rPr>
              <a:t>Assistant Professor</a:t>
            </a:r>
          </a:p>
          <a:p>
            <a:pPr>
              <a:lnSpc>
                <a:spcPct val="120000"/>
              </a:lnSpc>
            </a:pPr>
            <a:r>
              <a:rPr lang="en-IN" sz="3800" dirty="0">
                <a:latin typeface="Times New Roman" pitchFamily="18" charset="0"/>
                <a:cs typeface="Times New Roman" pitchFamily="18" charset="0"/>
              </a:rPr>
              <a:t>Dept. of Mechanical Engineering, RVCE</a:t>
            </a:r>
          </a:p>
          <a:p>
            <a:pPr>
              <a:lnSpc>
                <a:spcPct val="120000"/>
              </a:lnSpc>
            </a:pPr>
            <a:r>
              <a:rPr lang="en-IN" sz="3800" dirty="0">
                <a:latin typeface="Times New Roman" pitchFamily="18" charset="0"/>
                <a:cs typeface="Times New Roman" pitchFamily="18" charset="0"/>
              </a:rPr>
              <a:t>mahanteshm@rvce.edu.in</a:t>
            </a:r>
            <a:endParaRPr lang="en-US" sz="3800" dirty="0">
              <a:latin typeface="Times New Roman" pitchFamily="18" charset="0"/>
              <a:cs typeface="Times New Roman" pitchFamily="18" charset="0"/>
            </a:endParaRPr>
          </a:p>
        </p:txBody>
      </p:sp>
      <p:sp>
        <p:nvSpPr>
          <p:cNvPr id="5" name="Subtitle 4"/>
          <p:cNvSpPr txBox="1">
            <a:spLocks/>
          </p:cNvSpPr>
          <p:nvPr/>
        </p:nvSpPr>
        <p:spPr>
          <a:xfrm>
            <a:off x="1071155" y="4558352"/>
            <a:ext cx="10084525" cy="158080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N" dirty="0">
              <a:latin typeface="Times New Roman" pitchFamily="18" charset="0"/>
              <a:cs typeface="Times New Roman" pitchFamily="18" charset="0"/>
            </a:endParaRPr>
          </a:p>
        </p:txBody>
      </p:sp>
      <p:sp>
        <p:nvSpPr>
          <p:cNvPr id="8" name="TextBox 7"/>
          <p:cNvSpPr txBox="1"/>
          <p:nvPr/>
        </p:nvSpPr>
        <p:spPr>
          <a:xfrm>
            <a:off x="1527653" y="209322"/>
            <a:ext cx="9729650" cy="1015663"/>
          </a:xfrm>
          <a:prstGeom prst="rect">
            <a:avLst/>
          </a:prstGeom>
          <a:noFill/>
        </p:spPr>
        <p:txBody>
          <a:bodyPr wrap="none" rtlCol="0">
            <a:spAutoFit/>
          </a:bodyPr>
          <a:lstStyle/>
          <a:p>
            <a:pPr algn="ctr"/>
            <a:r>
              <a:rPr lang="en-IN" sz="3000" b="1" dirty="0">
                <a:latin typeface="Times New Roman" pitchFamily="18" charset="0"/>
                <a:cs typeface="Times New Roman" pitchFamily="18" charset="0"/>
              </a:rPr>
              <a:t>R.V.College of Engineering</a:t>
            </a:r>
          </a:p>
          <a:p>
            <a:pPr algn="ctr"/>
            <a:r>
              <a:rPr lang="en-IN" sz="3000" b="1" dirty="0">
                <a:latin typeface="Times New Roman" pitchFamily="18" charset="0"/>
                <a:cs typeface="Times New Roman" pitchFamily="18" charset="0"/>
              </a:rPr>
              <a:t>R.V .Vidyaniketan Post, Mysore Road, Bengaluru- 560059</a:t>
            </a:r>
          </a:p>
        </p:txBody>
      </p:sp>
      <p:sp>
        <p:nvSpPr>
          <p:cNvPr id="2" name="Date Placeholder 1"/>
          <p:cNvSpPr>
            <a:spLocks noGrp="1"/>
          </p:cNvSpPr>
          <p:nvPr>
            <p:ph type="dt" sz="half" idx="10"/>
          </p:nvPr>
        </p:nvSpPr>
        <p:spPr/>
        <p:txBody>
          <a:bodyPr/>
          <a:lstStyle/>
          <a:p>
            <a:fld id="{738787E3-600F-42D0-9EF7-2ECD0725FB94}" type="datetime1">
              <a:rPr lang="en-IN" smtClean="0">
                <a:latin typeface="Times New Roman" pitchFamily="18" charset="0"/>
                <a:cs typeface="Times New Roman" pitchFamily="18" charset="0"/>
              </a:rPr>
              <a:pPr/>
              <a:t>23-05-2023</a:t>
            </a:fld>
            <a:endParaRPr lang="en-IN">
              <a:latin typeface="Times New Roman" pitchFamily="18" charset="0"/>
              <a:cs typeface="Times New Roman" pitchFamily="18" charset="0"/>
            </a:endParaRPr>
          </a:p>
        </p:txBody>
      </p:sp>
      <p:sp>
        <p:nvSpPr>
          <p:cNvPr id="10242" name="AutoShape 2" descr="Image result for RVCE NEW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Times New Roman" pitchFamily="18" charset="0"/>
              <a:cs typeface="Times New Roman" pitchFamily="18" charset="0"/>
            </a:endParaRPr>
          </a:p>
        </p:txBody>
      </p:sp>
      <p:sp>
        <p:nvSpPr>
          <p:cNvPr id="10244" name="AutoShape 4" descr="Image result for RVCE NEW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Times New Roman" pitchFamily="18" charset="0"/>
              <a:cs typeface="Times New Roman" pitchFamily="18" charset="0"/>
            </a:endParaRPr>
          </a:p>
        </p:txBody>
      </p:sp>
      <p:sp>
        <p:nvSpPr>
          <p:cNvPr id="10246" name="AutoShape 6" descr="Image result for RVCE NEW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Times New Roman" pitchFamily="18" charset="0"/>
              <a:cs typeface="Times New Roman" pitchFamily="18" charset="0"/>
            </a:endParaRPr>
          </a:p>
        </p:txBody>
      </p:sp>
      <p:sp>
        <p:nvSpPr>
          <p:cNvPr id="10248" name="AutoShape 8" descr="Image result for RVCE NEW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Times New Roman" pitchFamily="18" charset="0"/>
              <a:cs typeface="Times New Roman" pitchFamily="18" charset="0"/>
            </a:endParaRPr>
          </a:p>
        </p:txBody>
      </p:sp>
      <p:pic>
        <p:nvPicPr>
          <p:cNvPr id="10250" name="Picture 10" descr="Image result for RVCE NEW LOGO"/>
          <p:cNvPicPr>
            <a:picLocks noChangeAspect="1" noChangeArrowheads="1"/>
          </p:cNvPicPr>
          <p:nvPr/>
        </p:nvPicPr>
        <p:blipFill>
          <a:blip r:embed="rId2" cstate="print"/>
          <a:srcRect/>
          <a:stretch>
            <a:fillRect/>
          </a:stretch>
        </p:blipFill>
        <p:spPr bwMode="auto">
          <a:xfrm>
            <a:off x="0" y="0"/>
            <a:ext cx="1324636" cy="1228417"/>
          </a:xfrm>
          <a:prstGeom prst="rect">
            <a:avLst/>
          </a:prstGeom>
          <a:noFill/>
        </p:spPr>
      </p:pic>
    </p:spTree>
    <p:extLst>
      <p:ext uri="{BB962C8B-B14F-4D97-AF65-F5344CB8AC3E}">
        <p14:creationId xmlns:p14="http://schemas.microsoft.com/office/powerpoint/2010/main" val="257493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10</a:t>
            </a:fld>
            <a:endParaRPr lang="en-IN"/>
          </a:p>
        </p:txBody>
      </p:sp>
      <p:pic>
        <p:nvPicPr>
          <p:cNvPr id="9218" name="Picture 2"/>
          <p:cNvPicPr>
            <a:picLocks noChangeAspect="1" noChangeArrowheads="1"/>
          </p:cNvPicPr>
          <p:nvPr/>
        </p:nvPicPr>
        <p:blipFill>
          <a:blip r:embed="rId2"/>
          <a:srcRect/>
          <a:stretch>
            <a:fillRect/>
          </a:stretch>
        </p:blipFill>
        <p:spPr bwMode="auto">
          <a:xfrm>
            <a:off x="2200275" y="2328863"/>
            <a:ext cx="7789863" cy="2200275"/>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11</a:t>
            </a:fld>
            <a:endParaRPr lang="en-IN"/>
          </a:p>
        </p:txBody>
      </p:sp>
      <p:pic>
        <p:nvPicPr>
          <p:cNvPr id="10242" name="Picture 2"/>
          <p:cNvPicPr>
            <a:picLocks noChangeAspect="1" noChangeArrowheads="1"/>
          </p:cNvPicPr>
          <p:nvPr/>
        </p:nvPicPr>
        <p:blipFill>
          <a:blip r:embed="rId2"/>
          <a:srcRect/>
          <a:stretch>
            <a:fillRect/>
          </a:stretch>
        </p:blipFill>
        <p:spPr bwMode="auto">
          <a:xfrm>
            <a:off x="2286000" y="1201783"/>
            <a:ext cx="7618413" cy="448056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12</a:t>
            </a:fld>
            <a:endParaRPr lang="en-IN"/>
          </a:p>
        </p:txBody>
      </p:sp>
      <p:pic>
        <p:nvPicPr>
          <p:cNvPr id="11266" name="Picture 2"/>
          <p:cNvPicPr>
            <a:picLocks noChangeAspect="1" noChangeArrowheads="1"/>
          </p:cNvPicPr>
          <p:nvPr/>
        </p:nvPicPr>
        <p:blipFill>
          <a:blip r:embed="rId2"/>
          <a:srcRect/>
          <a:stretch>
            <a:fillRect/>
          </a:stretch>
        </p:blipFill>
        <p:spPr bwMode="auto">
          <a:xfrm>
            <a:off x="2281238" y="1581150"/>
            <a:ext cx="7627937" cy="36957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13</a:t>
            </a:fld>
            <a:endParaRPr lang="en-IN"/>
          </a:p>
        </p:txBody>
      </p:sp>
      <p:pic>
        <p:nvPicPr>
          <p:cNvPr id="12290" name="Picture 2"/>
          <p:cNvPicPr>
            <a:picLocks noChangeAspect="1" noChangeArrowheads="1"/>
          </p:cNvPicPr>
          <p:nvPr/>
        </p:nvPicPr>
        <p:blipFill>
          <a:blip r:embed="rId2"/>
          <a:srcRect/>
          <a:stretch>
            <a:fillRect/>
          </a:stretch>
        </p:blipFill>
        <p:spPr bwMode="auto">
          <a:xfrm>
            <a:off x="2114550" y="1476103"/>
            <a:ext cx="7961313" cy="36576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14</a:t>
            </a:fld>
            <a:endParaRPr lang="en-IN"/>
          </a:p>
        </p:txBody>
      </p:sp>
      <p:pic>
        <p:nvPicPr>
          <p:cNvPr id="13314" name="Picture 2"/>
          <p:cNvPicPr>
            <a:picLocks noChangeAspect="1" noChangeArrowheads="1"/>
          </p:cNvPicPr>
          <p:nvPr/>
        </p:nvPicPr>
        <p:blipFill>
          <a:blip r:embed="rId2"/>
          <a:srcRect/>
          <a:stretch>
            <a:fillRect/>
          </a:stretch>
        </p:blipFill>
        <p:spPr bwMode="auto">
          <a:xfrm>
            <a:off x="3019425" y="2371725"/>
            <a:ext cx="6153150" cy="211455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15</a:t>
            </a:fld>
            <a:endParaRPr lang="en-IN"/>
          </a:p>
        </p:txBody>
      </p:sp>
      <p:pic>
        <p:nvPicPr>
          <p:cNvPr id="14338" name="Picture 2"/>
          <p:cNvPicPr>
            <a:picLocks noChangeAspect="1" noChangeArrowheads="1"/>
          </p:cNvPicPr>
          <p:nvPr/>
        </p:nvPicPr>
        <p:blipFill>
          <a:blip r:embed="rId2"/>
          <a:srcRect/>
          <a:stretch>
            <a:fillRect/>
          </a:stretch>
        </p:blipFill>
        <p:spPr bwMode="auto">
          <a:xfrm>
            <a:off x="1946366" y="1018903"/>
            <a:ext cx="8399417" cy="4794067"/>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16</a:t>
            </a:fld>
            <a:endParaRPr lang="en-IN"/>
          </a:p>
        </p:txBody>
      </p:sp>
      <p:pic>
        <p:nvPicPr>
          <p:cNvPr id="15362" name="Picture 2"/>
          <p:cNvPicPr>
            <a:picLocks noChangeAspect="1" noChangeArrowheads="1"/>
          </p:cNvPicPr>
          <p:nvPr/>
        </p:nvPicPr>
        <p:blipFill>
          <a:blip r:embed="rId2"/>
          <a:srcRect/>
          <a:stretch>
            <a:fillRect/>
          </a:stretch>
        </p:blipFill>
        <p:spPr bwMode="auto">
          <a:xfrm>
            <a:off x="2176463" y="1345474"/>
            <a:ext cx="7837487" cy="4284617"/>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17</a:t>
            </a:fld>
            <a:endParaRPr lang="en-IN"/>
          </a:p>
        </p:txBody>
      </p:sp>
      <p:pic>
        <p:nvPicPr>
          <p:cNvPr id="16386" name="Picture 2"/>
          <p:cNvPicPr>
            <a:picLocks noChangeAspect="1" noChangeArrowheads="1"/>
          </p:cNvPicPr>
          <p:nvPr/>
        </p:nvPicPr>
        <p:blipFill>
          <a:blip r:embed="rId2"/>
          <a:srcRect/>
          <a:stretch>
            <a:fillRect/>
          </a:stretch>
        </p:blipFill>
        <p:spPr bwMode="auto">
          <a:xfrm>
            <a:off x="2195513" y="2295525"/>
            <a:ext cx="7799387" cy="226695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18</a:t>
            </a:fld>
            <a:endParaRPr lang="en-IN"/>
          </a:p>
        </p:txBody>
      </p:sp>
      <p:pic>
        <p:nvPicPr>
          <p:cNvPr id="17410" name="Picture 2"/>
          <p:cNvPicPr>
            <a:picLocks noChangeAspect="1" noChangeArrowheads="1"/>
          </p:cNvPicPr>
          <p:nvPr/>
        </p:nvPicPr>
        <p:blipFill>
          <a:blip r:embed="rId2"/>
          <a:srcRect/>
          <a:stretch>
            <a:fillRect/>
          </a:stretch>
        </p:blipFill>
        <p:spPr bwMode="auto">
          <a:xfrm>
            <a:off x="2457450" y="1576388"/>
            <a:ext cx="7275513" cy="3705225"/>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19</a:t>
            </a:fld>
            <a:endParaRPr lang="en-IN"/>
          </a:p>
        </p:txBody>
      </p:sp>
      <p:pic>
        <p:nvPicPr>
          <p:cNvPr id="18434" name="Picture 2"/>
          <p:cNvPicPr>
            <a:picLocks noChangeAspect="1" noChangeArrowheads="1"/>
          </p:cNvPicPr>
          <p:nvPr/>
        </p:nvPicPr>
        <p:blipFill>
          <a:blip r:embed="rId2"/>
          <a:srcRect/>
          <a:stretch>
            <a:fillRect/>
          </a:stretch>
        </p:blipFill>
        <p:spPr bwMode="auto">
          <a:xfrm>
            <a:off x="2185988" y="2581275"/>
            <a:ext cx="7818437" cy="169545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2</a:t>
            </a:fld>
            <a:endParaRPr lang="en-IN"/>
          </a:p>
        </p:txBody>
      </p:sp>
      <p:pic>
        <p:nvPicPr>
          <p:cNvPr id="1026" name="Picture 2"/>
          <p:cNvPicPr>
            <a:picLocks noChangeAspect="1" noChangeArrowheads="1"/>
          </p:cNvPicPr>
          <p:nvPr/>
        </p:nvPicPr>
        <p:blipFill>
          <a:blip r:embed="rId2"/>
          <a:srcRect/>
          <a:stretch>
            <a:fillRect/>
          </a:stretch>
        </p:blipFill>
        <p:spPr bwMode="auto">
          <a:xfrm>
            <a:off x="2986088" y="2676525"/>
            <a:ext cx="6219825" cy="1504950"/>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20</a:t>
            </a:fld>
            <a:endParaRPr lang="en-IN"/>
          </a:p>
        </p:txBody>
      </p:sp>
      <p:pic>
        <p:nvPicPr>
          <p:cNvPr id="19458" name="Picture 2"/>
          <p:cNvPicPr>
            <a:picLocks noChangeAspect="1" noChangeArrowheads="1"/>
          </p:cNvPicPr>
          <p:nvPr/>
        </p:nvPicPr>
        <p:blipFill>
          <a:blip r:embed="rId2"/>
          <a:srcRect/>
          <a:stretch>
            <a:fillRect/>
          </a:stretch>
        </p:blipFill>
        <p:spPr bwMode="auto">
          <a:xfrm>
            <a:off x="2486025" y="1358537"/>
            <a:ext cx="7218363" cy="3472815"/>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21</a:t>
            </a:fld>
            <a:endParaRPr lang="en-IN"/>
          </a:p>
        </p:txBody>
      </p:sp>
      <p:pic>
        <p:nvPicPr>
          <p:cNvPr id="20482" name="Picture 2"/>
          <p:cNvPicPr>
            <a:picLocks noChangeAspect="1" noChangeArrowheads="1"/>
          </p:cNvPicPr>
          <p:nvPr/>
        </p:nvPicPr>
        <p:blipFill>
          <a:blip r:embed="rId2"/>
          <a:srcRect/>
          <a:stretch>
            <a:fillRect/>
          </a:stretch>
        </p:blipFill>
        <p:spPr bwMode="auto">
          <a:xfrm>
            <a:off x="2276475" y="1737360"/>
            <a:ext cx="7637463" cy="300609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22</a:t>
            </a:fld>
            <a:endParaRPr lang="en-IN"/>
          </a:p>
        </p:txBody>
      </p:sp>
      <p:pic>
        <p:nvPicPr>
          <p:cNvPr id="21506" name="Picture 2"/>
          <p:cNvPicPr>
            <a:picLocks noChangeAspect="1" noChangeArrowheads="1"/>
          </p:cNvPicPr>
          <p:nvPr/>
        </p:nvPicPr>
        <p:blipFill>
          <a:blip r:embed="rId2"/>
          <a:srcRect/>
          <a:stretch>
            <a:fillRect/>
          </a:stretch>
        </p:blipFill>
        <p:spPr bwMode="auto">
          <a:xfrm>
            <a:off x="2233613" y="1084218"/>
            <a:ext cx="7723187" cy="4006896"/>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23</a:t>
            </a:fld>
            <a:endParaRPr lang="en-IN"/>
          </a:p>
        </p:txBody>
      </p:sp>
      <p:pic>
        <p:nvPicPr>
          <p:cNvPr id="22530" name="Picture 2"/>
          <p:cNvPicPr>
            <a:picLocks noChangeAspect="1" noChangeArrowheads="1"/>
          </p:cNvPicPr>
          <p:nvPr/>
        </p:nvPicPr>
        <p:blipFill>
          <a:blip r:embed="rId2"/>
          <a:srcRect/>
          <a:stretch>
            <a:fillRect/>
          </a:stretch>
        </p:blipFill>
        <p:spPr bwMode="auto">
          <a:xfrm>
            <a:off x="3548063" y="2505075"/>
            <a:ext cx="5095875" cy="184785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24</a:t>
            </a:fld>
            <a:endParaRPr lang="en-IN"/>
          </a:p>
        </p:txBody>
      </p:sp>
      <p:pic>
        <p:nvPicPr>
          <p:cNvPr id="23554" name="Picture 2"/>
          <p:cNvPicPr>
            <a:picLocks noChangeAspect="1" noChangeArrowheads="1"/>
          </p:cNvPicPr>
          <p:nvPr/>
        </p:nvPicPr>
        <p:blipFill>
          <a:blip r:embed="rId2"/>
          <a:srcRect/>
          <a:stretch>
            <a:fillRect/>
          </a:stretch>
        </p:blipFill>
        <p:spPr bwMode="auto">
          <a:xfrm>
            <a:off x="4181475" y="1343025"/>
            <a:ext cx="3829050" cy="417195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25</a:t>
            </a:fld>
            <a:endParaRPr lang="en-IN"/>
          </a:p>
        </p:txBody>
      </p:sp>
      <p:pic>
        <p:nvPicPr>
          <p:cNvPr id="24578" name="Picture 2"/>
          <p:cNvPicPr>
            <a:picLocks noChangeAspect="1" noChangeArrowheads="1"/>
          </p:cNvPicPr>
          <p:nvPr/>
        </p:nvPicPr>
        <p:blipFill>
          <a:blip r:embed="rId2"/>
          <a:srcRect/>
          <a:stretch>
            <a:fillRect/>
          </a:stretch>
        </p:blipFill>
        <p:spPr bwMode="auto">
          <a:xfrm>
            <a:off x="2295525" y="1566863"/>
            <a:ext cx="7599363" cy="3724275"/>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26</a:t>
            </a:fld>
            <a:endParaRPr lang="en-IN"/>
          </a:p>
        </p:txBody>
      </p:sp>
      <p:pic>
        <p:nvPicPr>
          <p:cNvPr id="25602" name="Picture 2"/>
          <p:cNvPicPr>
            <a:picLocks noChangeAspect="1" noChangeArrowheads="1"/>
          </p:cNvPicPr>
          <p:nvPr/>
        </p:nvPicPr>
        <p:blipFill>
          <a:blip r:embed="rId2"/>
          <a:srcRect/>
          <a:stretch>
            <a:fillRect/>
          </a:stretch>
        </p:blipFill>
        <p:spPr bwMode="auto">
          <a:xfrm>
            <a:off x="2324100" y="1947863"/>
            <a:ext cx="7542213" cy="2962275"/>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27</a:t>
            </a:fld>
            <a:endParaRPr lang="en-IN"/>
          </a:p>
        </p:txBody>
      </p:sp>
      <p:pic>
        <p:nvPicPr>
          <p:cNvPr id="26626" name="Picture 2"/>
          <p:cNvPicPr>
            <a:picLocks noChangeAspect="1" noChangeArrowheads="1"/>
          </p:cNvPicPr>
          <p:nvPr/>
        </p:nvPicPr>
        <p:blipFill>
          <a:blip r:embed="rId2"/>
          <a:srcRect/>
          <a:stretch>
            <a:fillRect/>
          </a:stretch>
        </p:blipFill>
        <p:spPr bwMode="auto">
          <a:xfrm>
            <a:off x="2471738" y="1933575"/>
            <a:ext cx="7246937" cy="299085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28</a:t>
            </a:fld>
            <a:endParaRPr lang="en-IN"/>
          </a:p>
        </p:txBody>
      </p:sp>
      <p:pic>
        <p:nvPicPr>
          <p:cNvPr id="27650" name="Picture 2"/>
          <p:cNvPicPr>
            <a:picLocks noChangeAspect="1" noChangeArrowheads="1"/>
          </p:cNvPicPr>
          <p:nvPr/>
        </p:nvPicPr>
        <p:blipFill>
          <a:blip r:embed="rId2"/>
          <a:srcRect/>
          <a:stretch>
            <a:fillRect/>
          </a:stretch>
        </p:blipFill>
        <p:spPr bwMode="auto">
          <a:xfrm>
            <a:off x="2177687" y="1920240"/>
            <a:ext cx="7808913" cy="3421924"/>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29</a:t>
            </a:fld>
            <a:endParaRPr lang="en-IN"/>
          </a:p>
        </p:txBody>
      </p:sp>
      <p:pic>
        <p:nvPicPr>
          <p:cNvPr id="28674" name="Picture 2"/>
          <p:cNvPicPr>
            <a:picLocks noChangeAspect="1" noChangeArrowheads="1"/>
          </p:cNvPicPr>
          <p:nvPr/>
        </p:nvPicPr>
        <p:blipFill>
          <a:blip r:embed="rId2"/>
          <a:srcRect/>
          <a:stretch>
            <a:fillRect/>
          </a:stretch>
        </p:blipFill>
        <p:spPr bwMode="auto">
          <a:xfrm>
            <a:off x="2243138" y="2419350"/>
            <a:ext cx="7704137" cy="20193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3</a:t>
            </a:fld>
            <a:endParaRPr lang="en-IN"/>
          </a:p>
        </p:txBody>
      </p:sp>
      <p:pic>
        <p:nvPicPr>
          <p:cNvPr id="2050" name="Picture 2"/>
          <p:cNvPicPr>
            <a:picLocks noChangeAspect="1" noChangeArrowheads="1"/>
          </p:cNvPicPr>
          <p:nvPr/>
        </p:nvPicPr>
        <p:blipFill>
          <a:blip r:embed="rId2"/>
          <a:srcRect/>
          <a:stretch>
            <a:fillRect/>
          </a:stretch>
        </p:blipFill>
        <p:spPr bwMode="auto">
          <a:xfrm>
            <a:off x="2319338" y="1404938"/>
            <a:ext cx="7551737" cy="4048125"/>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30</a:t>
            </a:fld>
            <a:endParaRPr lang="en-IN"/>
          </a:p>
        </p:txBody>
      </p:sp>
      <p:pic>
        <p:nvPicPr>
          <p:cNvPr id="29698" name="Picture 2"/>
          <p:cNvPicPr>
            <a:picLocks noChangeAspect="1" noChangeArrowheads="1"/>
          </p:cNvPicPr>
          <p:nvPr/>
        </p:nvPicPr>
        <p:blipFill>
          <a:blip r:embed="rId2"/>
          <a:srcRect/>
          <a:stretch>
            <a:fillRect/>
          </a:stretch>
        </p:blipFill>
        <p:spPr bwMode="auto">
          <a:xfrm>
            <a:off x="2319338" y="1838325"/>
            <a:ext cx="7551737" cy="318135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31</a:t>
            </a:fld>
            <a:endParaRPr lang="en-IN"/>
          </a:p>
        </p:txBody>
      </p:sp>
      <p:pic>
        <p:nvPicPr>
          <p:cNvPr id="30722" name="Picture 2"/>
          <p:cNvPicPr>
            <a:picLocks noChangeAspect="1" noChangeArrowheads="1"/>
          </p:cNvPicPr>
          <p:nvPr/>
        </p:nvPicPr>
        <p:blipFill>
          <a:blip r:embed="rId2"/>
          <a:srcRect/>
          <a:stretch>
            <a:fillRect/>
          </a:stretch>
        </p:blipFill>
        <p:spPr bwMode="auto">
          <a:xfrm>
            <a:off x="2209800" y="1543050"/>
            <a:ext cx="7770813" cy="37719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32</a:t>
            </a:fld>
            <a:endParaRPr lang="en-IN"/>
          </a:p>
        </p:txBody>
      </p:sp>
      <p:pic>
        <p:nvPicPr>
          <p:cNvPr id="31746" name="Picture 2"/>
          <p:cNvPicPr>
            <a:picLocks noChangeAspect="1" noChangeArrowheads="1"/>
          </p:cNvPicPr>
          <p:nvPr/>
        </p:nvPicPr>
        <p:blipFill>
          <a:blip r:embed="rId2"/>
          <a:srcRect/>
          <a:stretch>
            <a:fillRect/>
          </a:stretch>
        </p:blipFill>
        <p:spPr bwMode="auto">
          <a:xfrm>
            <a:off x="2700338" y="2538413"/>
            <a:ext cx="6789737" cy="178117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33</a:t>
            </a:fld>
            <a:endParaRPr lang="en-IN"/>
          </a:p>
        </p:txBody>
      </p:sp>
      <p:pic>
        <p:nvPicPr>
          <p:cNvPr id="32770" name="Picture 2"/>
          <p:cNvPicPr>
            <a:picLocks noChangeAspect="1" noChangeArrowheads="1"/>
          </p:cNvPicPr>
          <p:nvPr/>
        </p:nvPicPr>
        <p:blipFill>
          <a:blip r:embed="rId2"/>
          <a:srcRect/>
          <a:stretch>
            <a:fillRect/>
          </a:stretch>
        </p:blipFill>
        <p:spPr bwMode="auto">
          <a:xfrm>
            <a:off x="2319338" y="1462088"/>
            <a:ext cx="7551737" cy="3933825"/>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34</a:t>
            </a:fld>
            <a:endParaRPr lang="en-IN"/>
          </a:p>
        </p:txBody>
      </p:sp>
      <p:pic>
        <p:nvPicPr>
          <p:cNvPr id="33794" name="Picture 2"/>
          <p:cNvPicPr>
            <a:picLocks noChangeAspect="1" noChangeArrowheads="1"/>
          </p:cNvPicPr>
          <p:nvPr/>
        </p:nvPicPr>
        <p:blipFill>
          <a:blip r:embed="rId2"/>
          <a:srcRect/>
          <a:stretch>
            <a:fillRect/>
          </a:stretch>
        </p:blipFill>
        <p:spPr bwMode="auto">
          <a:xfrm>
            <a:off x="2647950" y="2286000"/>
            <a:ext cx="6894513" cy="22860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35</a:t>
            </a:fld>
            <a:endParaRPr lang="en-IN"/>
          </a:p>
        </p:txBody>
      </p:sp>
      <p:pic>
        <p:nvPicPr>
          <p:cNvPr id="34818" name="Picture 2"/>
          <p:cNvPicPr>
            <a:picLocks noChangeAspect="1" noChangeArrowheads="1"/>
          </p:cNvPicPr>
          <p:nvPr/>
        </p:nvPicPr>
        <p:blipFill>
          <a:blip r:embed="rId2"/>
          <a:srcRect/>
          <a:stretch>
            <a:fillRect/>
          </a:stretch>
        </p:blipFill>
        <p:spPr bwMode="auto">
          <a:xfrm>
            <a:off x="2228850" y="1733550"/>
            <a:ext cx="7732713" cy="339090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36</a:t>
            </a:fld>
            <a:endParaRPr lang="en-IN"/>
          </a:p>
        </p:txBody>
      </p:sp>
      <p:pic>
        <p:nvPicPr>
          <p:cNvPr id="35842" name="Picture 2"/>
          <p:cNvPicPr>
            <a:picLocks noChangeAspect="1" noChangeArrowheads="1"/>
          </p:cNvPicPr>
          <p:nvPr/>
        </p:nvPicPr>
        <p:blipFill>
          <a:blip r:embed="rId2"/>
          <a:srcRect/>
          <a:stretch>
            <a:fillRect/>
          </a:stretch>
        </p:blipFill>
        <p:spPr bwMode="auto">
          <a:xfrm>
            <a:off x="2276475" y="1366838"/>
            <a:ext cx="7637463" cy="4124325"/>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37</a:t>
            </a:fld>
            <a:endParaRPr lang="en-IN"/>
          </a:p>
        </p:txBody>
      </p:sp>
      <p:sp>
        <p:nvSpPr>
          <p:cNvPr id="4" name="Rectangle 3"/>
          <p:cNvSpPr/>
          <p:nvPr/>
        </p:nvSpPr>
        <p:spPr>
          <a:xfrm>
            <a:off x="2547258" y="3244334"/>
            <a:ext cx="5251268" cy="1107996"/>
          </a:xfrm>
          <a:prstGeom prst="rect">
            <a:avLst/>
          </a:prstGeom>
        </p:spPr>
        <p:txBody>
          <a:bodyPr wrap="square">
            <a:spAutoFit/>
          </a:bodyPr>
          <a:lstStyle/>
          <a:p>
            <a:pPr algn="ctr"/>
            <a:r>
              <a:rPr lang="en-IN" sz="6600" dirty="0"/>
              <a:t>Tribunal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38</a:t>
            </a:fld>
            <a:endParaRPr lang="en-IN"/>
          </a:p>
        </p:txBody>
      </p:sp>
      <p:sp>
        <p:nvSpPr>
          <p:cNvPr id="4" name="Rectangle 3"/>
          <p:cNvSpPr/>
          <p:nvPr/>
        </p:nvSpPr>
        <p:spPr>
          <a:xfrm>
            <a:off x="1985555" y="2551837"/>
            <a:ext cx="8582296" cy="2308324"/>
          </a:xfrm>
          <a:prstGeom prst="rect">
            <a:avLst/>
          </a:prstGeom>
        </p:spPr>
        <p:txBody>
          <a:bodyPr wrap="square">
            <a:spAutoFit/>
          </a:bodyPr>
          <a:lstStyle/>
          <a:p>
            <a:r>
              <a:rPr lang="en-IN" sz="2400" dirty="0"/>
              <a:t>Tribunal is a </a:t>
            </a:r>
            <a:r>
              <a:rPr lang="en-IN" sz="2400" b="1" dirty="0"/>
              <a:t>quasi-judicial institution</a:t>
            </a:r>
            <a:r>
              <a:rPr lang="en-IN" sz="2400" dirty="0"/>
              <a:t> that is set up to deal with problems such as resolving administrative or tax-related disputes. It performs a number of functions like </a:t>
            </a:r>
            <a:r>
              <a:rPr lang="en-IN" sz="2400" b="1" dirty="0"/>
              <a:t>adjudicating disputes, determining rights between contesting parties, making an administrative decision, reviewing an existing administrative decision</a:t>
            </a:r>
            <a:r>
              <a:rPr lang="en-IN" sz="2400" dirty="0"/>
              <a:t> and so forth</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39</a:t>
            </a:fld>
            <a:endParaRPr lang="en-IN"/>
          </a:p>
        </p:txBody>
      </p:sp>
      <p:sp>
        <p:nvSpPr>
          <p:cNvPr id="36866" name="Rectangle 2"/>
          <p:cNvSpPr>
            <a:spLocks noChangeArrowheads="1"/>
          </p:cNvSpPr>
          <p:nvPr/>
        </p:nvSpPr>
        <p:spPr bwMode="auto">
          <a:xfrm>
            <a:off x="2823883" y="2581835"/>
            <a:ext cx="7758953" cy="34163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US" b="0" i="0" u="none" strike="noStrike" cap="none" normalizeH="0" baseline="0" dirty="0">
                <a:ln>
                  <a:noFill/>
                </a:ln>
                <a:solidFill>
                  <a:srgbClr val="191919"/>
                </a:solidFill>
                <a:effectLst/>
                <a:latin typeface="Arial" pitchFamily="34" charset="0"/>
                <a:ea typeface="Times New Roman" pitchFamily="18" charset="0"/>
                <a:cs typeface="Arial" pitchFamily="34" charset="0"/>
              </a:rPr>
              <a:t>Need of Tribunal</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To overcome the situation that arose due to the pendency of cases in various Courts, domestic tribunals and other Tribunals have been established under different Statutes, hereinafter referred to as the Tribunals.</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The Tribunals were set up to</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reduce</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the</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workload of courts,</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to</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expedite decisions</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and to</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provide a forum</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which would be manned by lawyers and experts in the areas falling under the jurisdiction of the Tribunal.</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The tribunals perform an important and </a:t>
            </a:r>
            <a:r>
              <a:rPr kumimoji="0" lang="en-US" b="0" i="0" u="none" strike="noStrike" cap="none" normalizeH="0" baseline="0" dirty="0" err="1">
                <a:ln>
                  <a:noFill/>
                </a:ln>
                <a:solidFill>
                  <a:srgbClr val="474747"/>
                </a:solidFill>
                <a:effectLst/>
                <a:latin typeface="Arial" pitchFamily="34" charset="0"/>
                <a:ea typeface="Times New Roman" pitchFamily="18" charset="0"/>
                <a:cs typeface="Arial" pitchFamily="34" charset="0"/>
              </a:rPr>
              <a:t>specialised</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 role in justice mechanism. They take a load off the already overburdened courts. They hear disputes related to the environment, armed forces, tax and administrative issues.</a:t>
            </a:r>
            <a:endParaRPr kumimoji="0" lang="en-US"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4</a:t>
            </a:fld>
            <a:endParaRPr lang="en-IN"/>
          </a:p>
        </p:txBody>
      </p:sp>
      <p:pic>
        <p:nvPicPr>
          <p:cNvPr id="3074" name="Picture 2"/>
          <p:cNvPicPr>
            <a:picLocks noChangeAspect="1" noChangeArrowheads="1"/>
          </p:cNvPicPr>
          <p:nvPr/>
        </p:nvPicPr>
        <p:blipFill>
          <a:blip r:embed="rId2"/>
          <a:srcRect/>
          <a:stretch>
            <a:fillRect/>
          </a:stretch>
        </p:blipFill>
        <p:spPr bwMode="auto">
          <a:xfrm>
            <a:off x="3914775" y="1309688"/>
            <a:ext cx="4362450" cy="4238625"/>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40</a:t>
            </a:fld>
            <a:endParaRPr lang="en-IN"/>
          </a:p>
        </p:txBody>
      </p:sp>
      <p:sp>
        <p:nvSpPr>
          <p:cNvPr id="54273" name="Rectangle 1"/>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191919"/>
                </a:solidFill>
                <a:effectLst/>
                <a:latin typeface="Arial" pitchFamily="34" charset="0"/>
                <a:ea typeface="Times New Roman" pitchFamily="18" charset="0"/>
                <a:cs typeface="Arial" pitchFamily="34" charset="0"/>
              </a:rPr>
              <a:t>Constitutional Provisions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5" name="Picture 4" descr="https://www.drishtiias.com/images/uploads/1574771699_image1.jpg">
            <a:hlinkClick r:id="rId2" tgtFrame="&quot;_blank&quot;"/>
          </p:cNvPr>
          <p:cNvPicPr/>
          <p:nvPr/>
        </p:nvPicPr>
        <p:blipFill>
          <a:blip r:embed="rId3"/>
          <a:srcRect/>
          <a:stretch>
            <a:fillRect/>
          </a:stretch>
        </p:blipFill>
        <p:spPr bwMode="auto">
          <a:xfrm>
            <a:off x="4062412" y="731520"/>
            <a:ext cx="6348685" cy="5303519"/>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41</a:t>
            </a:fld>
            <a:endParaRPr lang="en-IN"/>
          </a:p>
        </p:txBody>
      </p:sp>
      <p:sp>
        <p:nvSpPr>
          <p:cNvPr id="56321" name="Rectangle 1"/>
          <p:cNvSpPr>
            <a:spLocks noChangeArrowheads="1"/>
          </p:cNvSpPr>
          <p:nvPr/>
        </p:nvSpPr>
        <p:spPr bwMode="auto">
          <a:xfrm>
            <a:off x="1188720" y="3331028"/>
            <a:ext cx="9170126"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Lst>
            </a:pPr>
            <a:r>
              <a:rPr kumimoji="0" lang="en-US" sz="2800" b="0" i="0" u="none" strike="noStrike" cap="none" normalizeH="0" baseline="0" dirty="0">
                <a:ln>
                  <a:noFill/>
                </a:ln>
                <a:solidFill>
                  <a:srgbClr val="474747"/>
                </a:solidFill>
                <a:effectLst/>
                <a:latin typeface="Arial" pitchFamily="34" charset="0"/>
                <a:ea typeface="Times New Roman" pitchFamily="18" charset="0"/>
                <a:cs typeface="Arial" pitchFamily="34" charset="0"/>
              </a:rPr>
              <a:t>Tribunals were not part of the original constitution, it was incorporated in the Indian Constitution by</a:t>
            </a:r>
            <a:r>
              <a:rPr kumimoji="0" lang="en-US" sz="2800"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800" b="1" i="0" u="none" strike="noStrike" cap="none" normalizeH="0" baseline="0" dirty="0">
                <a:ln>
                  <a:noFill/>
                </a:ln>
                <a:solidFill>
                  <a:srgbClr val="474747"/>
                </a:solidFill>
                <a:effectLst/>
                <a:latin typeface="Arial" pitchFamily="34" charset="0"/>
                <a:ea typeface="Times New Roman" pitchFamily="18" charset="0"/>
                <a:cs typeface="Arial" pitchFamily="34" charset="0"/>
              </a:rPr>
              <a:t>42</a:t>
            </a:r>
            <a:r>
              <a:rPr kumimoji="0" lang="en-US" sz="2800" b="1" i="0" u="none" strike="noStrike" cap="none" normalizeH="0" baseline="30000" dirty="0">
                <a:ln>
                  <a:noFill/>
                </a:ln>
                <a:solidFill>
                  <a:srgbClr val="474747"/>
                </a:solidFill>
                <a:effectLst/>
                <a:latin typeface="Arial" pitchFamily="34" charset="0"/>
                <a:ea typeface="Times New Roman" pitchFamily="18" charset="0"/>
                <a:cs typeface="Arial" pitchFamily="34" charset="0"/>
              </a:rPr>
              <a:t>nd</a:t>
            </a:r>
            <a:r>
              <a:rPr kumimoji="0" lang="en-US" sz="2800"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800" b="1" i="0" u="none" strike="noStrike" cap="none" normalizeH="0" baseline="0" dirty="0">
                <a:ln>
                  <a:noFill/>
                </a:ln>
                <a:solidFill>
                  <a:srgbClr val="474747"/>
                </a:solidFill>
                <a:effectLst/>
                <a:latin typeface="Arial" pitchFamily="34" charset="0"/>
                <a:ea typeface="Times New Roman" pitchFamily="18" charset="0"/>
                <a:cs typeface="Arial" pitchFamily="34" charset="0"/>
              </a:rPr>
              <a:t>Amendment Act, 1976.</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42</a:t>
            </a:fld>
            <a:endParaRPr lang="en-IN"/>
          </a:p>
        </p:txBody>
      </p:sp>
      <p:sp>
        <p:nvSpPr>
          <p:cNvPr id="57345" name="Rectangle 1"/>
          <p:cNvSpPr>
            <a:spLocks noChangeArrowheads="1"/>
          </p:cNvSpPr>
          <p:nvPr/>
        </p:nvSpPr>
        <p:spPr bwMode="auto">
          <a:xfrm>
            <a:off x="731520" y="2155372"/>
            <a:ext cx="10541726" cy="40934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4" defTabSz="914400" fontAlgn="base">
              <a:spcBef>
                <a:spcPct val="0"/>
              </a:spcBef>
              <a:spcAft>
                <a:spcPct val="0"/>
              </a:spcAft>
              <a:buFont typeface="Wingdings" pitchFamily="2" charset="2"/>
              <a:buChar char=""/>
              <a:tabLst>
                <a:tab pos="914400" algn="l"/>
              </a:tabLst>
            </a:pPr>
            <a:r>
              <a:rPr kumimoji="0" lang="en-US" sz="2000" b="1" i="0" u="none" strike="noStrike" cap="none" normalizeH="0" baseline="0" dirty="0">
                <a:ln>
                  <a:noFill/>
                </a:ln>
                <a:solidFill>
                  <a:srgbClr val="474747"/>
                </a:solidFill>
                <a:effectLst/>
                <a:latin typeface="Arial" pitchFamily="34" charset="0"/>
                <a:ea typeface="Times New Roman" pitchFamily="18" charset="0"/>
                <a:cs typeface="Arial" pitchFamily="34" charset="0"/>
              </a:rPr>
              <a:t>Article 323-A</a:t>
            </a:r>
            <a:r>
              <a:rPr kumimoji="0" lang="en-US" sz="2000"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deals with Administrative Tribunals.</a:t>
            </a:r>
            <a:endParaRPr kumimoji="0" lang="en-US" sz="2000"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sz="2000" b="1" i="0" u="none" strike="noStrike" cap="none" normalizeH="0" baseline="0" dirty="0">
                <a:ln>
                  <a:noFill/>
                </a:ln>
                <a:solidFill>
                  <a:srgbClr val="474747"/>
                </a:solidFill>
                <a:effectLst/>
                <a:latin typeface="Arial" pitchFamily="34" charset="0"/>
                <a:ea typeface="Times New Roman" pitchFamily="18" charset="0"/>
                <a:cs typeface="Arial" pitchFamily="34" charset="0"/>
              </a:rPr>
              <a:t>Article 323-B</a:t>
            </a:r>
            <a:r>
              <a:rPr kumimoji="0" lang="en-US" sz="2000"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deals with tribunals for other matters.</a:t>
            </a:r>
            <a:endParaRPr kumimoji="0" lang="en-US" sz="2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914400" algn="l"/>
              </a:tabLst>
            </a:pP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Under</a:t>
            </a:r>
            <a:r>
              <a:rPr kumimoji="0" lang="en-US" sz="2000"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000" b="1" i="0" u="none" strike="noStrike" cap="none" normalizeH="0" baseline="0" dirty="0">
                <a:ln>
                  <a:noFill/>
                </a:ln>
                <a:solidFill>
                  <a:srgbClr val="474747"/>
                </a:solidFill>
                <a:effectLst/>
                <a:latin typeface="Arial" pitchFamily="34" charset="0"/>
                <a:ea typeface="Times New Roman" pitchFamily="18" charset="0"/>
                <a:cs typeface="Arial" pitchFamily="34" charset="0"/>
              </a:rPr>
              <a:t>Article 323 B,</a:t>
            </a:r>
            <a:r>
              <a:rPr kumimoji="0" lang="en-US" sz="2000"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the Parliament and the state legislatures are </a:t>
            </a:r>
            <a:r>
              <a:rPr kumimoji="0" lang="en-US" sz="2000" b="0" i="0" u="none" strike="noStrike" cap="none" normalizeH="0" baseline="0" dirty="0" err="1">
                <a:ln>
                  <a:noFill/>
                </a:ln>
                <a:solidFill>
                  <a:srgbClr val="474747"/>
                </a:solidFill>
                <a:effectLst/>
                <a:latin typeface="Arial" pitchFamily="34" charset="0"/>
                <a:ea typeface="Times New Roman" pitchFamily="18" charset="0"/>
                <a:cs typeface="Arial" pitchFamily="34" charset="0"/>
              </a:rPr>
              <a:t>authorised</a:t>
            </a: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 to provide for the establishment of tribunals for the adjudication of disputes relating to the following matters:</a:t>
            </a:r>
            <a:endParaRPr kumimoji="0" lang="en-US" sz="2000"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Taxation</a:t>
            </a:r>
            <a:endParaRPr kumimoji="0" lang="en-US" sz="2000"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Foreign exchange, import and export</a:t>
            </a:r>
            <a:endParaRPr kumimoji="0" lang="en-US" sz="2000"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Industrial and </a:t>
            </a:r>
            <a:r>
              <a:rPr kumimoji="0" lang="en-US" sz="2000" b="0" i="0" u="none" strike="noStrike" cap="none" normalizeH="0" baseline="0" dirty="0" err="1">
                <a:ln>
                  <a:noFill/>
                </a:ln>
                <a:solidFill>
                  <a:srgbClr val="474747"/>
                </a:solidFill>
                <a:effectLst/>
                <a:latin typeface="Arial" pitchFamily="34" charset="0"/>
                <a:ea typeface="Times New Roman" pitchFamily="18" charset="0"/>
                <a:cs typeface="Arial" pitchFamily="34" charset="0"/>
              </a:rPr>
              <a:t>labour</a:t>
            </a:r>
            <a:endParaRPr kumimoji="0" lang="en-US" sz="2000"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Land reforms</a:t>
            </a:r>
            <a:endParaRPr kumimoji="0" lang="en-US" sz="2000"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Ceiling on urban property</a:t>
            </a:r>
            <a:endParaRPr kumimoji="0" lang="en-US" sz="2000"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Elections to Parliament and state legislatures</a:t>
            </a:r>
            <a:endParaRPr kumimoji="0" lang="en-US" sz="2000"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Food stuff</a:t>
            </a:r>
            <a:endParaRPr kumimoji="0" lang="en-US" sz="2000"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Rent and tenancy rights</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43</a:t>
            </a:fld>
            <a:endParaRPr lang="en-IN"/>
          </a:p>
        </p:txBody>
      </p:sp>
      <p:sp>
        <p:nvSpPr>
          <p:cNvPr id="58369" name="Rectangle 1"/>
          <p:cNvSpPr>
            <a:spLocks noChangeArrowheads="1"/>
          </p:cNvSpPr>
          <p:nvPr/>
        </p:nvSpPr>
        <p:spPr bwMode="auto">
          <a:xfrm>
            <a:off x="1385046" y="1734671"/>
            <a:ext cx="10085295" cy="40934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Lst>
            </a:pPr>
            <a:r>
              <a:rPr kumimoji="0" lang="en-US" sz="2000" b="1" i="0" u="none" strike="noStrike" cap="none" normalizeH="0" baseline="0" dirty="0">
                <a:ln>
                  <a:noFill/>
                </a:ln>
                <a:solidFill>
                  <a:srgbClr val="474747"/>
                </a:solidFill>
                <a:effectLst/>
                <a:latin typeface="Arial" pitchFamily="34" charset="0"/>
                <a:ea typeface="Times New Roman" pitchFamily="18" charset="0"/>
                <a:cs typeface="Arial" pitchFamily="34" charset="0"/>
              </a:rPr>
              <a:t>Articles 323 A and 323 B differ in the following three aspects:</a:t>
            </a:r>
            <a:endParaRPr kumimoji="0" lang="en-US" sz="2000"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457200" algn="l"/>
              </a:tabLst>
            </a:pP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While</a:t>
            </a:r>
            <a:r>
              <a:rPr kumimoji="0" lang="en-US" sz="2000"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000" b="1" i="0" u="none" strike="noStrike" cap="none" normalizeH="0" baseline="0" dirty="0">
                <a:ln>
                  <a:noFill/>
                </a:ln>
                <a:solidFill>
                  <a:srgbClr val="474747"/>
                </a:solidFill>
                <a:effectLst/>
                <a:latin typeface="Arial" pitchFamily="34" charset="0"/>
                <a:ea typeface="Times New Roman" pitchFamily="18" charset="0"/>
                <a:cs typeface="Arial" pitchFamily="34" charset="0"/>
              </a:rPr>
              <a:t>Article 323 A</a:t>
            </a:r>
            <a:r>
              <a:rPr kumimoji="0" lang="en-US" sz="2000"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contemplates the establishment of tribunals for public service matters only,</a:t>
            </a:r>
            <a:r>
              <a:rPr kumimoji="0" lang="en-US" sz="2000"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000" b="1" i="0" u="none" strike="noStrike" cap="none" normalizeH="0" baseline="0" dirty="0">
                <a:ln>
                  <a:noFill/>
                </a:ln>
                <a:solidFill>
                  <a:srgbClr val="474747"/>
                </a:solidFill>
                <a:effectLst/>
                <a:latin typeface="Arial" pitchFamily="34" charset="0"/>
                <a:ea typeface="Times New Roman" pitchFamily="18" charset="0"/>
                <a:cs typeface="Arial" pitchFamily="34" charset="0"/>
              </a:rPr>
              <a:t>Article 323 B</a:t>
            </a:r>
            <a:r>
              <a:rPr kumimoji="0" lang="en-US" sz="2000"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contemplates the establishment of tribunals for certain other matters (mentioned above).</a:t>
            </a:r>
            <a:endParaRPr kumimoji="0" lang="en-US" sz="2000"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457200" algn="l"/>
              </a:tabLst>
            </a:pP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While tribunals under</a:t>
            </a:r>
            <a:r>
              <a:rPr kumimoji="0" lang="en-US" sz="2000"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000" b="1" i="0" u="none" strike="noStrike" cap="none" normalizeH="0" baseline="0" dirty="0">
                <a:ln>
                  <a:noFill/>
                </a:ln>
                <a:solidFill>
                  <a:srgbClr val="474747"/>
                </a:solidFill>
                <a:effectLst/>
                <a:latin typeface="Arial" pitchFamily="34" charset="0"/>
                <a:ea typeface="Times New Roman" pitchFamily="18" charset="0"/>
                <a:cs typeface="Arial" pitchFamily="34" charset="0"/>
              </a:rPr>
              <a:t>Article 323 A</a:t>
            </a:r>
            <a:r>
              <a:rPr kumimoji="0" lang="en-US" sz="2000"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can be established only by Parliament, tribunals under</a:t>
            </a:r>
            <a:r>
              <a:rPr kumimoji="0" lang="en-US" sz="2000"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000" b="1" i="0" u="none" strike="noStrike" cap="none" normalizeH="0" baseline="0" dirty="0">
                <a:ln>
                  <a:noFill/>
                </a:ln>
                <a:solidFill>
                  <a:srgbClr val="474747"/>
                </a:solidFill>
                <a:effectLst/>
                <a:latin typeface="Arial" pitchFamily="34" charset="0"/>
                <a:ea typeface="Times New Roman" pitchFamily="18" charset="0"/>
                <a:cs typeface="Arial" pitchFamily="34" charset="0"/>
              </a:rPr>
              <a:t>Article 323 B</a:t>
            </a:r>
            <a:r>
              <a:rPr kumimoji="0" lang="en-US" sz="2000"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can be established both by Parliament and state legislatures with respect to matters falling within their legislative competence.</a:t>
            </a:r>
            <a:endParaRPr kumimoji="0" lang="en-US" sz="2000"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457200" algn="l"/>
              </a:tabLst>
            </a:pP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Under</a:t>
            </a:r>
            <a:r>
              <a:rPr kumimoji="0" lang="en-US" sz="2000"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000" b="1" i="0" u="none" strike="noStrike" cap="none" normalizeH="0" baseline="0" dirty="0">
                <a:ln>
                  <a:noFill/>
                </a:ln>
                <a:solidFill>
                  <a:srgbClr val="474747"/>
                </a:solidFill>
                <a:effectLst/>
                <a:latin typeface="Arial" pitchFamily="34" charset="0"/>
                <a:ea typeface="Times New Roman" pitchFamily="18" charset="0"/>
                <a:cs typeface="Arial" pitchFamily="34" charset="0"/>
              </a:rPr>
              <a:t>Article 323 A,</a:t>
            </a:r>
            <a:r>
              <a:rPr kumimoji="0" lang="en-US" sz="2000"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only one tribunal for the Centre and one for each state or two or more states may be established. There is no question of the hierarchy of tribunals, whereas under</a:t>
            </a:r>
            <a:r>
              <a:rPr kumimoji="0" lang="en-US" sz="2000"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000" b="1" i="0" u="none" strike="noStrike" cap="none" normalizeH="0" baseline="0" dirty="0">
                <a:ln>
                  <a:noFill/>
                </a:ln>
                <a:solidFill>
                  <a:srgbClr val="474747"/>
                </a:solidFill>
                <a:effectLst/>
                <a:latin typeface="Arial" pitchFamily="34" charset="0"/>
                <a:ea typeface="Times New Roman" pitchFamily="18" charset="0"/>
                <a:cs typeface="Arial" pitchFamily="34" charset="0"/>
              </a:rPr>
              <a:t>Article 323 B</a:t>
            </a:r>
            <a:r>
              <a:rPr kumimoji="0" lang="en-US" sz="2000"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a hierarchy of tribunals may be created.</a:t>
            </a:r>
            <a:endParaRPr kumimoji="0" lang="en-US" sz="2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2000" b="1" i="0" u="none" strike="noStrike" cap="none" normalizeH="0" baseline="0" dirty="0">
                <a:ln>
                  <a:noFill/>
                </a:ln>
                <a:solidFill>
                  <a:srgbClr val="474747"/>
                </a:solidFill>
                <a:effectLst/>
                <a:latin typeface="Arial" pitchFamily="34" charset="0"/>
                <a:ea typeface="Times New Roman" pitchFamily="18" charset="0"/>
                <a:cs typeface="Arial" pitchFamily="34" charset="0"/>
              </a:rPr>
              <a:t>Article 262:</a:t>
            </a:r>
            <a:r>
              <a:rPr kumimoji="0" lang="en-US" sz="2000"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000" b="0" i="0" u="none" strike="noStrike" cap="none" normalizeH="0" baseline="0" dirty="0">
                <a:ln>
                  <a:noFill/>
                </a:ln>
                <a:solidFill>
                  <a:srgbClr val="474747"/>
                </a:solidFill>
                <a:effectLst/>
                <a:latin typeface="Arial" pitchFamily="34" charset="0"/>
                <a:ea typeface="Times New Roman" pitchFamily="18" charset="0"/>
                <a:cs typeface="Arial" pitchFamily="34" charset="0"/>
              </a:rPr>
              <a:t>The Indian Constitution provides a role for the Central government in adjudicating conflicts surrounding inter-state rivers that arise among the state/regional governments.</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44</a:t>
            </a:fld>
            <a:endParaRPr lang="en-IN"/>
          </a:p>
        </p:txBody>
      </p:sp>
      <p:sp>
        <p:nvSpPr>
          <p:cNvPr id="59393" name="Rectangle 1"/>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191919"/>
                </a:solidFill>
                <a:effectLst/>
                <a:latin typeface="Arial" pitchFamily="34" charset="0"/>
                <a:ea typeface="Times New Roman" pitchFamily="18" charset="0"/>
                <a:cs typeface="Arial" pitchFamily="34" charset="0"/>
              </a:rPr>
              <a:t>Tribunals in India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9395" name="Rectangle 3"/>
          <p:cNvSpPr>
            <a:spLocks noChangeArrowheads="1"/>
          </p:cNvSpPr>
          <p:nvPr/>
        </p:nvSpPr>
        <p:spPr bwMode="auto">
          <a:xfrm>
            <a:off x="1775011" y="1855694"/>
            <a:ext cx="9412941" cy="28623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dirty="0">
                <a:ln>
                  <a:noFill/>
                </a:ln>
                <a:solidFill>
                  <a:srgbClr val="474747"/>
                </a:solidFill>
                <a:effectLst/>
                <a:latin typeface="Arial" pitchFamily="34" charset="0"/>
                <a:ea typeface="Times New Roman" pitchFamily="18" charset="0"/>
                <a:cs typeface="Arial" pitchFamily="34" charset="0"/>
              </a:rPr>
              <a:t>Administrative Tribunals</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914400" algn="l"/>
              </a:tabLst>
            </a:pPr>
            <a:r>
              <a:rPr kumimoji="0" lang="en-US" sz="2400" b="0" i="0" u="none" strike="noStrike" cap="none" normalizeH="0" baseline="0" dirty="0">
                <a:ln>
                  <a:noFill/>
                </a:ln>
                <a:solidFill>
                  <a:srgbClr val="474747"/>
                </a:solidFill>
                <a:effectLst/>
                <a:latin typeface="Arial" pitchFamily="34" charset="0"/>
                <a:ea typeface="Times New Roman" pitchFamily="18" charset="0"/>
                <a:cs typeface="Arial" pitchFamily="34" charset="0"/>
              </a:rPr>
              <a:t>Administrative Tribunals was set-up by an act of Parliament,</a:t>
            </a:r>
            <a:r>
              <a:rPr kumimoji="0" lang="en-US" sz="2400"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400" b="1" i="0" u="none" strike="noStrike" cap="none" normalizeH="0" baseline="0" dirty="0">
                <a:ln>
                  <a:noFill/>
                </a:ln>
                <a:solidFill>
                  <a:srgbClr val="474747"/>
                </a:solidFill>
                <a:effectLst/>
                <a:latin typeface="Arial" pitchFamily="34" charset="0"/>
                <a:ea typeface="Times New Roman" pitchFamily="18" charset="0"/>
                <a:cs typeface="Arial" pitchFamily="34" charset="0"/>
              </a:rPr>
              <a:t>Administrative Tribunals Act, 1985.</a:t>
            </a:r>
            <a:r>
              <a:rPr kumimoji="0" lang="en-US" sz="2400"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400" b="0" i="0" u="none" strike="noStrike" cap="none" normalizeH="0" baseline="0" dirty="0">
                <a:ln>
                  <a:noFill/>
                </a:ln>
                <a:solidFill>
                  <a:srgbClr val="474747"/>
                </a:solidFill>
                <a:effectLst/>
                <a:latin typeface="Arial" pitchFamily="34" charset="0"/>
                <a:ea typeface="Times New Roman" pitchFamily="18" charset="0"/>
                <a:cs typeface="Arial" pitchFamily="34" charset="0"/>
              </a:rPr>
              <a:t>It owes its origin to</a:t>
            </a:r>
            <a:r>
              <a:rPr kumimoji="0" lang="en-US" sz="2400"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400" b="1" i="0" u="none" strike="noStrike" cap="none" normalizeH="0" baseline="0" dirty="0">
                <a:ln>
                  <a:noFill/>
                </a:ln>
                <a:solidFill>
                  <a:srgbClr val="474747"/>
                </a:solidFill>
                <a:effectLst/>
                <a:latin typeface="Arial" pitchFamily="34" charset="0"/>
                <a:ea typeface="Times New Roman" pitchFamily="18" charset="0"/>
                <a:cs typeface="Arial" pitchFamily="34" charset="0"/>
              </a:rPr>
              <a:t>Article 323 A</a:t>
            </a:r>
            <a:r>
              <a:rPr kumimoji="0" lang="en-US" sz="2400"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400" b="0" i="0" u="none" strike="noStrike" cap="none" normalizeH="0" baseline="0" dirty="0">
                <a:ln>
                  <a:noFill/>
                </a:ln>
                <a:solidFill>
                  <a:srgbClr val="474747"/>
                </a:solidFill>
                <a:effectLst/>
                <a:latin typeface="Arial" pitchFamily="34" charset="0"/>
                <a:ea typeface="Times New Roman" pitchFamily="18" charset="0"/>
                <a:cs typeface="Arial" pitchFamily="34" charset="0"/>
              </a:rPr>
              <a:t>of the Constitution.</a:t>
            </a:r>
            <a:endParaRPr kumimoji="0" lang="en-US" sz="2400"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sz="2400" b="0" i="0" u="none" strike="noStrike" cap="none" normalizeH="0" baseline="0" dirty="0">
                <a:ln>
                  <a:noFill/>
                </a:ln>
                <a:solidFill>
                  <a:srgbClr val="474747"/>
                </a:solidFill>
                <a:effectLst/>
                <a:latin typeface="Arial" pitchFamily="34" charset="0"/>
                <a:ea typeface="Times New Roman" pitchFamily="18" charset="0"/>
                <a:cs typeface="Arial" pitchFamily="34" charset="0"/>
              </a:rPr>
              <a:t>It adjudicates disputes and complaints with respect to recruitment and conditions of service of</a:t>
            </a:r>
            <a:r>
              <a:rPr kumimoji="0" lang="en-US" sz="2400"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400" b="1" i="0" u="none" strike="noStrike" cap="none" normalizeH="0" baseline="0" dirty="0">
                <a:ln>
                  <a:noFill/>
                </a:ln>
                <a:solidFill>
                  <a:srgbClr val="474747"/>
                </a:solidFill>
                <a:effectLst/>
                <a:latin typeface="Arial" pitchFamily="34" charset="0"/>
                <a:ea typeface="Times New Roman" pitchFamily="18" charset="0"/>
                <a:cs typeface="Arial" pitchFamily="34" charset="0"/>
              </a:rPr>
              <a:t>persons appointed to the public service</a:t>
            </a:r>
            <a:r>
              <a:rPr kumimoji="0" lang="en-US" sz="2400"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400" b="0" i="0" u="none" strike="noStrike" cap="none" normalizeH="0" baseline="0" dirty="0">
                <a:ln>
                  <a:noFill/>
                </a:ln>
                <a:solidFill>
                  <a:srgbClr val="474747"/>
                </a:solidFill>
                <a:effectLst/>
                <a:latin typeface="Arial" pitchFamily="34" charset="0"/>
                <a:ea typeface="Times New Roman" pitchFamily="18" charset="0"/>
                <a:cs typeface="Arial" pitchFamily="34" charset="0"/>
              </a:rPr>
              <a:t>and</a:t>
            </a:r>
            <a:r>
              <a:rPr kumimoji="0" lang="en-US" sz="2400"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sz="2400" b="1" i="0" u="none" strike="noStrike" cap="none" normalizeH="0" baseline="0" dirty="0">
                <a:ln>
                  <a:noFill/>
                </a:ln>
                <a:solidFill>
                  <a:srgbClr val="474747"/>
                </a:solidFill>
                <a:effectLst/>
                <a:latin typeface="Arial" pitchFamily="34" charset="0"/>
                <a:ea typeface="Times New Roman" pitchFamily="18" charset="0"/>
                <a:cs typeface="Arial" pitchFamily="34" charset="0"/>
              </a:rPr>
              <a:t>posts in connection with the affairs of the Union and the States.</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45</a:t>
            </a:fld>
            <a:endParaRPr lang="en-IN"/>
          </a:p>
        </p:txBody>
      </p:sp>
      <p:sp>
        <p:nvSpPr>
          <p:cNvPr id="60417" name="Rectangle 1"/>
          <p:cNvSpPr>
            <a:spLocks noChangeArrowheads="1"/>
          </p:cNvSpPr>
          <p:nvPr/>
        </p:nvSpPr>
        <p:spPr bwMode="auto">
          <a:xfrm>
            <a:off x="1667435" y="1842246"/>
            <a:ext cx="8014448"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 typeface="Wingdings" pitchFamily="2" charset="2"/>
              <a:buChar char=""/>
              <a:tabLst>
                <a:tab pos="4572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The Central Government establishes an administrative tribunal called the</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Central Administrative Tribunal (CAT).</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4572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The Central Government may, upon receipt of a request in this behalf from any</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State Government,</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establish an administrative tribunal for such State employees.</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4572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Two or more States might ask for a joint tribunal, which is called the</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Joint Administrative Tribunal (JAT),</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which exercises powers of the administrative tribunals for such States.</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There are tribunals for settling various administrative and tax-related disputes, including</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Central Administrative Tribunal (CAT), Income Tax Appellate Tribunal (ITAT), Customs, Excise and Service Tax Appellate Tribunal (CESTAT), National Green Tribunal (NGT), Competition Appellate Tribunal (COMPAT)</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and</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Securities Appellate Tribunal (SAT),</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among others.</a:t>
            </a:r>
            <a:endParaRPr kumimoji="0" lang="en-US"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46</a:t>
            </a:fld>
            <a:endParaRPr lang="en-IN"/>
          </a:p>
        </p:txBody>
      </p:sp>
      <p:sp>
        <p:nvSpPr>
          <p:cNvPr id="61441" name="Rectangle 1"/>
          <p:cNvSpPr>
            <a:spLocks noChangeArrowheads="1"/>
          </p:cNvSpPr>
          <p:nvPr/>
        </p:nvSpPr>
        <p:spPr bwMode="auto">
          <a:xfrm>
            <a:off x="1640540" y="1828801"/>
            <a:ext cx="9520519"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US" b="0" i="1" u="none" strike="noStrike" cap="none" normalizeH="0" baseline="0" dirty="0">
                <a:ln>
                  <a:noFill/>
                </a:ln>
                <a:solidFill>
                  <a:srgbClr val="474747"/>
                </a:solidFill>
                <a:effectLst/>
                <a:latin typeface="Arial" pitchFamily="34" charset="0"/>
                <a:ea typeface="Times New Roman" pitchFamily="18" charset="0"/>
                <a:cs typeface="Arial" pitchFamily="34" charset="0"/>
              </a:rPr>
              <a:t>Central Administrative Tribunal</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It has jurisdiction to deal with</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service matters</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pertaining to the Central Government employees or of any Union Territory, or local or other government under the control of the Government of India, or of a corporation owned or controlled by the Central Government.</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4572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The CAT was set-up on 1 November 1985.</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4572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It has 17 regular benches, 15 of which operate at the</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principal seats of High Courts</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and the remaining two at</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err="1">
                <a:ln>
                  <a:noFill/>
                </a:ln>
                <a:solidFill>
                  <a:srgbClr val="474747"/>
                </a:solidFill>
                <a:effectLst/>
                <a:latin typeface="Arial" pitchFamily="34" charset="0"/>
                <a:ea typeface="Times New Roman" pitchFamily="18" charset="0"/>
                <a:cs typeface="Arial" pitchFamily="34" charset="0"/>
              </a:rPr>
              <a:t>Jaipur</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 and </a:t>
            </a:r>
            <a:r>
              <a:rPr kumimoji="0" lang="en-US" b="1" i="0" u="none" strike="noStrike" cap="none" normalizeH="0" baseline="0" dirty="0" err="1">
                <a:ln>
                  <a:noFill/>
                </a:ln>
                <a:solidFill>
                  <a:srgbClr val="474747"/>
                </a:solidFill>
                <a:effectLst/>
                <a:latin typeface="Arial" pitchFamily="34" charset="0"/>
                <a:ea typeface="Times New Roman" pitchFamily="18" charset="0"/>
                <a:cs typeface="Arial" pitchFamily="34" charset="0"/>
              </a:rPr>
              <a:t>Lucknow</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4572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These Benches also hold</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circuit sittings</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at other seats of High Courts. The tribunal consists of a</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Chairman, Vice-Chairman and Members.</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914400" marR="0" lvl="2" indent="0" algn="l" defTabSz="914400" rtl="0" eaLnBrk="0" fontAlgn="base" latinLnBrk="0" hangingPunct="0">
              <a:lnSpc>
                <a:spcPct val="100000"/>
              </a:lnSpc>
              <a:spcBef>
                <a:spcPct val="0"/>
              </a:spcBef>
              <a:spcAft>
                <a:spcPct val="0"/>
              </a:spcAft>
              <a:buClrTx/>
              <a:buSzTx/>
              <a:buFont typeface="Courier New" pitchFamily="49" charset="0"/>
              <a:buChar char="o"/>
              <a:tabLst>
                <a:tab pos="4572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The Members are drawn,</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both from judicial as well as administrative streams</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so as to give the Tribunal the benefit of expertise both in legal and administrative spheres.</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The appeals against the orders of an</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Administrative Tribunal</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shall lie before the</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Division Bench</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of the concerned High Court.</a:t>
            </a:r>
            <a:endParaRPr kumimoji="0" lang="en-US"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47</a:t>
            </a:fld>
            <a:endParaRPr lang="en-IN"/>
          </a:p>
        </p:txBody>
      </p:sp>
      <p:sp>
        <p:nvSpPr>
          <p:cNvPr id="62465" name="Rectangle 1"/>
          <p:cNvSpPr>
            <a:spLocks noChangeArrowheads="1"/>
          </p:cNvSpPr>
          <p:nvPr/>
        </p:nvSpPr>
        <p:spPr bwMode="auto">
          <a:xfrm>
            <a:off x="1667434" y="1990165"/>
            <a:ext cx="9009531" cy="34163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914400" algn="l"/>
              </a:tabLst>
            </a:pPr>
            <a:r>
              <a:rPr kumimoji="0" lang="en-US" b="0" i="1" u="none" strike="noStrike" cap="none" normalizeH="0" baseline="0" dirty="0">
                <a:ln>
                  <a:noFill/>
                </a:ln>
                <a:solidFill>
                  <a:srgbClr val="474747"/>
                </a:solidFill>
                <a:effectLst/>
                <a:latin typeface="Arial" pitchFamily="34" charset="0"/>
                <a:ea typeface="Times New Roman" pitchFamily="18" charset="0"/>
                <a:cs typeface="Arial" pitchFamily="34" charset="0"/>
              </a:rPr>
              <a:t>State Administrative Tribunal</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9144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Article 323 B empowers the state legislatures to set up tribunals for various matters like levy, assessment, collection and enforcement of any of the tax matters connected with land reforms covered by Article 31A.</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914400" algn="l"/>
              </a:tabLst>
            </a:pP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Water Disputes Tribunal</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9144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The Parliament has enacted</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Inter-State River Water Disputes (ISRWD) Act, 1956</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have formed various</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Water Disputes Tribunal</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for adjudication of disputes relating to waters of inter-State rivers and river valleys thereof.</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Standalone Tribunal:</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The Inter-State River Water Disputes (Amendment) Bill, 2019 is passed by Parliament for amending the existing ISRWD Act, 1956 to constitute a</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standalone Tribunal</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to remove with the need to set up a separate Tribunal for each water dispute which is invariably a time-consuming process.</a:t>
            </a:r>
            <a:endParaRPr kumimoji="0" lang="en-US"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48</a:t>
            </a:fld>
            <a:endParaRPr lang="en-IN"/>
          </a:p>
        </p:txBody>
      </p:sp>
      <p:sp>
        <p:nvSpPr>
          <p:cNvPr id="63490" name="Rectangle 2"/>
          <p:cNvSpPr>
            <a:spLocks noChangeArrowheads="1"/>
          </p:cNvSpPr>
          <p:nvPr/>
        </p:nvSpPr>
        <p:spPr bwMode="auto">
          <a:xfrm>
            <a:off x="1519518" y="1237129"/>
            <a:ext cx="9130553" cy="42473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914400" algn="l"/>
              </a:tabLst>
            </a:pP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Armed Forces Tribunal (AFT)</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9144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It is a military tribunal in India. It was established under the</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Armed Forces Tribunal Act, 2007.</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9144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It has provided the power for the adjudication or trial by AFT of disputes and complaints with respect to commission, appointments, enrolments and conditions of service in respect of persons subject to the</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Army Act, 1950, The Navy Act, 1957 and the Air Force Act, 1950.</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9144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Besides the</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Principal Bench in New Delhi,</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AFT has Regional Benches at Chandigarh, </a:t>
            </a:r>
            <a:r>
              <a:rPr kumimoji="0" lang="en-US" b="0" i="0" u="none" strike="noStrike" cap="none" normalizeH="0" baseline="0" dirty="0" err="1">
                <a:ln>
                  <a:noFill/>
                </a:ln>
                <a:solidFill>
                  <a:srgbClr val="474747"/>
                </a:solidFill>
                <a:effectLst/>
                <a:latin typeface="Arial" pitchFamily="34" charset="0"/>
                <a:ea typeface="Times New Roman" pitchFamily="18" charset="0"/>
                <a:cs typeface="Arial" pitchFamily="34" charset="0"/>
              </a:rPr>
              <a:t>Lucknow</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 Kolkata, </a:t>
            </a:r>
            <a:r>
              <a:rPr kumimoji="0" lang="en-US" b="0" i="0" u="none" strike="noStrike" cap="none" normalizeH="0" baseline="0" dirty="0" err="1">
                <a:ln>
                  <a:noFill/>
                </a:ln>
                <a:solidFill>
                  <a:srgbClr val="474747"/>
                </a:solidFill>
                <a:effectLst/>
                <a:latin typeface="Arial" pitchFamily="34" charset="0"/>
                <a:ea typeface="Times New Roman" pitchFamily="18" charset="0"/>
                <a:cs typeface="Arial" pitchFamily="34" charset="0"/>
              </a:rPr>
              <a:t>Guwahati</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 Chennai, Kochi, Mumbai and </a:t>
            </a:r>
            <a:r>
              <a:rPr kumimoji="0" lang="en-US" b="0" i="0" u="none" strike="noStrike" cap="none" normalizeH="0" baseline="0" dirty="0" err="1">
                <a:ln>
                  <a:noFill/>
                </a:ln>
                <a:solidFill>
                  <a:srgbClr val="474747"/>
                </a:solidFill>
                <a:effectLst/>
                <a:latin typeface="Arial" pitchFamily="34" charset="0"/>
                <a:ea typeface="Times New Roman" pitchFamily="18" charset="0"/>
                <a:cs typeface="Arial" pitchFamily="34" charset="0"/>
              </a:rPr>
              <a:t>Jaipur</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Each Bench comprises of a Judicial Member and an Administrative Member.</a:t>
            </a:r>
          </a:p>
          <a:p>
            <a:pPr marL="0" marR="0" lvl="0" indent="0" algn="l" defTabSz="914400" rtl="0" eaLnBrk="0" fontAlgn="base" latinLnBrk="0" hangingPunct="0">
              <a:lnSpc>
                <a:spcPct val="100000"/>
              </a:lnSpc>
              <a:spcBef>
                <a:spcPct val="0"/>
              </a:spcBef>
              <a:spcAft>
                <a:spcPct val="0"/>
              </a:spcAft>
              <a:buClrTx/>
              <a:buSzTx/>
              <a:buFontTx/>
              <a:buNone/>
              <a:tabLst>
                <a:tab pos="9144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The</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 Judicial Members</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 are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retired High Court Judges</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 and</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 Administrative Members</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 are</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 retired Members</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 of the</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 Armed Forces</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 who have held the rank of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Major General/ equivalent</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 or above for a period of three years or more,</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 Judge Advocate General (JAG),</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 who have held the appointment for at least one year are also entitled to be appointed as the Administrative Member</a:t>
            </a:r>
            <a:r>
              <a:rPr kumimoji="0" lang="en-US" b="0" i="0" u="none" strike="noStrike" cap="none" normalizeH="0" baseline="0" dirty="0">
                <a:ln>
                  <a:noFill/>
                </a:ln>
                <a:solidFill>
                  <a:schemeClr val="tx1"/>
                </a:solidFill>
                <a:effectLst/>
                <a:latin typeface="Arial" pitchFamily="34" charset="0"/>
                <a:cs typeface="Arial" pitchFamily="34" charset="0"/>
              </a:rPr>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49</a:t>
            </a:fld>
            <a:endParaRPr lang="en-IN"/>
          </a:p>
        </p:txBody>
      </p:sp>
      <p:sp>
        <p:nvSpPr>
          <p:cNvPr id="64513" name="Rectangle 1"/>
          <p:cNvSpPr>
            <a:spLocks noChangeArrowheads="1"/>
          </p:cNvSpPr>
          <p:nvPr/>
        </p:nvSpPr>
        <p:spPr bwMode="auto">
          <a:xfrm>
            <a:off x="1680881" y="640080"/>
            <a:ext cx="9605427" cy="59093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defTabSz="914400" fontAlgn="base">
              <a:spcBef>
                <a:spcPct val="0"/>
              </a:spcBef>
              <a:spcAft>
                <a:spcPct val="0"/>
              </a:spcAft>
              <a:tabLst>
                <a:tab pos="914400" algn="l"/>
              </a:tabLst>
            </a:pPr>
            <a:r>
              <a:rPr kumimoji="0" lang="en-US" b="1" i="0" u="none" strike="noStrike" cap="none" normalizeH="0" baseline="0" dirty="0" err="1">
                <a:ln>
                  <a:noFill/>
                </a:ln>
                <a:solidFill>
                  <a:srgbClr val="474747"/>
                </a:solidFill>
                <a:effectLst/>
                <a:latin typeface="Arial" pitchFamily="34" charset="0"/>
                <a:ea typeface="Times New Roman" pitchFamily="18" charset="0"/>
                <a:cs typeface="Arial" pitchFamily="34" charset="0"/>
              </a:rPr>
              <a:t>N</a:t>
            </a:r>
            <a:r>
              <a:rPr lang="en-US" dirty="0" err="1">
                <a:solidFill>
                  <a:srgbClr val="474747"/>
                </a:solidFill>
                <a:latin typeface="Arial" pitchFamily="34" charset="0"/>
                <a:ea typeface="Times New Roman" pitchFamily="18" charset="0"/>
                <a:cs typeface="Arial" pitchFamily="34" charset="0"/>
              </a:rPr>
              <a:t>The</a:t>
            </a:r>
            <a:r>
              <a:rPr lang="en-US" dirty="0">
                <a:solidFill>
                  <a:srgbClr val="474747"/>
                </a:solidFill>
                <a:ea typeface="Times New Roman" pitchFamily="18" charset="0"/>
                <a:cs typeface="Arial" pitchFamily="34" charset="0"/>
              </a:rPr>
              <a:t> </a:t>
            </a:r>
            <a:r>
              <a:rPr lang="en-US" b="1" dirty="0">
                <a:solidFill>
                  <a:srgbClr val="474747"/>
                </a:solidFill>
                <a:latin typeface="Arial" pitchFamily="34" charset="0"/>
                <a:ea typeface="Times New Roman" pitchFamily="18" charset="0"/>
                <a:cs typeface="Arial" pitchFamily="34" charset="0"/>
              </a:rPr>
              <a:t>National Environment Tribunal Act, 1995</a:t>
            </a:r>
            <a:r>
              <a:rPr lang="en-US" b="1" dirty="0">
                <a:solidFill>
                  <a:srgbClr val="474747"/>
                </a:solidFill>
                <a:ea typeface="Times New Roman" pitchFamily="18" charset="0"/>
                <a:cs typeface="Arial" pitchFamily="34" charset="0"/>
              </a:rPr>
              <a:t> </a:t>
            </a:r>
            <a:r>
              <a:rPr lang="en-US" dirty="0">
                <a:solidFill>
                  <a:srgbClr val="474747"/>
                </a:solidFill>
                <a:latin typeface="Arial" pitchFamily="34" charset="0"/>
                <a:ea typeface="Times New Roman" pitchFamily="18" charset="0"/>
                <a:cs typeface="Arial" pitchFamily="34" charset="0"/>
              </a:rPr>
              <a:t>and</a:t>
            </a:r>
            <a:r>
              <a:rPr lang="en-US" b="1" dirty="0">
                <a:solidFill>
                  <a:srgbClr val="474747"/>
                </a:solidFill>
                <a:ea typeface="Times New Roman" pitchFamily="18" charset="0"/>
                <a:cs typeface="Arial" pitchFamily="34" charset="0"/>
              </a:rPr>
              <a:t> </a:t>
            </a:r>
            <a:r>
              <a:rPr lang="en-US" b="1" dirty="0">
                <a:solidFill>
                  <a:srgbClr val="474747"/>
                </a:solidFill>
                <a:latin typeface="Arial" pitchFamily="34" charset="0"/>
                <a:ea typeface="Times New Roman" pitchFamily="18" charset="0"/>
                <a:cs typeface="Arial" pitchFamily="34" charset="0"/>
              </a:rPr>
              <a:t>National Environment Appellate Authority Act, 1997</a:t>
            </a:r>
            <a:r>
              <a:rPr lang="en-US" dirty="0">
                <a:solidFill>
                  <a:srgbClr val="474747"/>
                </a:solidFill>
                <a:ea typeface="Times New Roman" pitchFamily="18" charset="0"/>
                <a:cs typeface="Arial" pitchFamily="34" charset="0"/>
              </a:rPr>
              <a:t> </a:t>
            </a:r>
            <a:r>
              <a:rPr lang="en-US" dirty="0">
                <a:solidFill>
                  <a:srgbClr val="474747"/>
                </a:solidFill>
                <a:latin typeface="Arial" pitchFamily="34" charset="0"/>
                <a:ea typeface="Times New Roman" pitchFamily="18" charset="0"/>
                <a:cs typeface="Arial" pitchFamily="34" charset="0"/>
              </a:rPr>
              <a:t>were found to be inadequate giving rise to demand for an institution to deal with environmental cases more efficiently and effectively.</a:t>
            </a:r>
            <a:endParaRPr lang="en-US" dirty="0">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914400" algn="l"/>
              </a:tabLst>
            </a:pPr>
            <a:r>
              <a:rPr kumimoji="0" lang="en-US" b="1" i="0" u="none" strike="noStrike" cap="none" normalizeH="0" baseline="0" dirty="0" err="1">
                <a:ln>
                  <a:noFill/>
                </a:ln>
                <a:solidFill>
                  <a:srgbClr val="474747"/>
                </a:solidFill>
                <a:effectLst/>
                <a:latin typeface="Arial" pitchFamily="34" charset="0"/>
                <a:ea typeface="Times New Roman" pitchFamily="18" charset="0"/>
                <a:cs typeface="Arial" pitchFamily="34" charset="0"/>
              </a:rPr>
              <a:t>ational</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 Green Tribunal (NGT)</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9144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The Law Commission in its 186th Report suggested multi-faceted Courts with judicial and technical inputs referring to the practice of environmental Courts in Australia and New Zealand.</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As a result NGT was formed as a special fast-track, quasi-judicial body comprising of judges and environment experts to ensure expeditious disposal of cases.</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9144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The National Green Tribunal was established in 2010 under the</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National Green Tribunal Act 2010</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as a</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statutory body.</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It was setup for effective and expeditious disposal of cases relating to</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environmental protection</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and</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conservation of forests and other natural resources.</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It also ensures enforcement of any legal right relating to environment and giving relief and compensation for damages to persons and property.</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9144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The Tribunal is mandated to make and </a:t>
            </a:r>
            <a:r>
              <a:rPr kumimoji="0" lang="en-US" b="0" i="0" u="none" strike="noStrike" cap="none" normalizeH="0" baseline="0" dirty="0" err="1">
                <a:ln>
                  <a:noFill/>
                </a:ln>
                <a:solidFill>
                  <a:srgbClr val="474747"/>
                </a:solidFill>
                <a:effectLst/>
                <a:latin typeface="Arial" pitchFamily="34" charset="0"/>
                <a:ea typeface="Times New Roman" pitchFamily="18" charset="0"/>
                <a:cs typeface="Arial" pitchFamily="34" charset="0"/>
              </a:rPr>
              <a:t>endeavour</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 for disposal of applications or appeals finally</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within 6 months</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of filing of the same.</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9144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Initially, the NGT is proposed to be set up at five places of sittings and will follow circuit procedure for making itself more accessible.</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New Delhi</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is the</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Principal Place of Sitting</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of the Tribunal and</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Bhopal, </a:t>
            </a:r>
            <a:r>
              <a:rPr kumimoji="0" lang="en-US" b="1" i="0" u="none" strike="noStrike" cap="none" normalizeH="0" baseline="0" dirty="0" err="1">
                <a:ln>
                  <a:noFill/>
                </a:ln>
                <a:solidFill>
                  <a:srgbClr val="474747"/>
                </a:solidFill>
                <a:effectLst/>
                <a:latin typeface="Arial" pitchFamily="34" charset="0"/>
                <a:ea typeface="Times New Roman" pitchFamily="18" charset="0"/>
                <a:cs typeface="Arial" pitchFamily="34" charset="0"/>
              </a:rPr>
              <a:t>Pune</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 Kolkata and Chennai</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shall be the other four place of sitting of the Tribunal.</a:t>
            </a:r>
            <a:endParaRPr kumimoji="0" lang="en-US"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5</a:t>
            </a:fld>
            <a:endParaRPr lang="en-IN"/>
          </a:p>
        </p:txBody>
      </p:sp>
      <p:pic>
        <p:nvPicPr>
          <p:cNvPr id="4098" name="Picture 2"/>
          <p:cNvPicPr>
            <a:picLocks noChangeAspect="1" noChangeArrowheads="1"/>
          </p:cNvPicPr>
          <p:nvPr/>
        </p:nvPicPr>
        <p:blipFill>
          <a:blip r:embed="rId2"/>
          <a:srcRect/>
          <a:stretch>
            <a:fillRect/>
          </a:stretch>
        </p:blipFill>
        <p:spPr bwMode="auto">
          <a:xfrm>
            <a:off x="2300288" y="2147888"/>
            <a:ext cx="7589837" cy="2562225"/>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50</a:t>
            </a:fld>
            <a:endParaRPr lang="en-IN"/>
          </a:p>
        </p:txBody>
      </p:sp>
      <p:sp>
        <p:nvSpPr>
          <p:cNvPr id="65537" name="Rectangle 1"/>
          <p:cNvSpPr>
            <a:spLocks noChangeArrowheads="1"/>
          </p:cNvSpPr>
          <p:nvPr/>
        </p:nvSpPr>
        <p:spPr bwMode="auto">
          <a:xfrm>
            <a:off x="914398" y="1210235"/>
            <a:ext cx="9654989" cy="36933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Income Tax Appellate Tribunal</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Section 252 of the Income Tax Act, 1961</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provides that the Central Government shall constitute an</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Appellate Tribunal</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consisting of many Judicial Members and Accountant members as it thinks fit to exercise the powers and functions conferred on the Tribunal by the Act.</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b="0" i="0" u="none" strike="noStrike" cap="none" normalizeH="0" baseline="0" dirty="0">
                <a:ln>
                  <a:noFill/>
                </a:ln>
                <a:solidFill>
                  <a:srgbClr val="191919"/>
                </a:solidFill>
                <a:effectLst/>
                <a:latin typeface="Arial" pitchFamily="34" charset="0"/>
                <a:ea typeface="Times New Roman" pitchFamily="18" charset="0"/>
                <a:cs typeface="Arial" pitchFamily="34" charset="0"/>
              </a:rPr>
              <a:t>Characteristics of Administrative Tribunals</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Administrative Tribunal is a creation of a statute.</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An Administrative Tribunal is vested in the judicial power of the State and thereby performs</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quasi-judicial functions</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as distinguished from pure</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administrative functions.</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Administrative Tribunal is bound to act judicially and follow the principles of</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natural justice.</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It is required to act openly, fairly and impartially.</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An Administrative Tribunal is</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not bound</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by the strict rules of</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procedure and evidence prescribed by the civil procedure court.</a:t>
            </a:r>
            <a:endParaRPr kumimoji="0" lang="en-US"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51</a:t>
            </a:fld>
            <a:endParaRPr lang="en-IN"/>
          </a:p>
        </p:txBody>
      </p:sp>
      <p:sp>
        <p:nvSpPr>
          <p:cNvPr id="66561" name="Rectangle 1"/>
          <p:cNvSpPr>
            <a:spLocks noChangeArrowheads="1"/>
          </p:cNvSpPr>
          <p:nvPr/>
        </p:nvSpPr>
        <p:spPr bwMode="auto">
          <a:xfrm>
            <a:off x="509451" y="1489166"/>
            <a:ext cx="9196252" cy="45243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914400" algn="l"/>
              </a:tabLst>
            </a:pPr>
            <a:r>
              <a:rPr kumimoji="0" lang="en-US" b="0" i="0" u="none" strike="noStrike" cap="none" normalizeH="0" baseline="0" dirty="0">
                <a:ln>
                  <a:noFill/>
                </a:ln>
                <a:solidFill>
                  <a:srgbClr val="191919"/>
                </a:solidFill>
                <a:effectLst/>
                <a:latin typeface="Arial" pitchFamily="34" charset="0"/>
                <a:ea typeface="Times New Roman" pitchFamily="18" charset="0"/>
                <a:cs typeface="Arial" pitchFamily="34" charset="0"/>
              </a:rPr>
              <a:t>Merging of Tribunals</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9144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The</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Finance Act of 2017</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merged eight tribunals according to functional similarity. The list of the tribunals that have been merged are given below:</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The</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Employees Provident Fund Appellate Tribunal</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with</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The Industrial Tribunal.</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The Copyright Board</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with</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The Intellectual Property Appellate Board .</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The Railways Rates Tribunal</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with</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The Railways Claims Tribunal.</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The Appellate Tribunal for Foreign Exchange with The Appellate Tribunal (Smugglers and Foreign Exchange Manipulators (Forfeiture of Property) Act, 1976.</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The National Highways Tribunal</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with</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The Airport Appellate Tribunal.</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The Cyber Appellate Tribunal</a:t>
            </a:r>
            <a:r>
              <a:rPr kumimoji="0" lang="en-US" b="0"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and</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The Airports Economic Regulatory Authority Appellate Tribunal</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with</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The Settlement and Appellate Tribunal (TDSAT) .</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The Competition Appellate Tribunal</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0" i="0" u="none" strike="noStrike" cap="none" normalizeH="0" baseline="0" dirty="0">
                <a:ln>
                  <a:noFill/>
                </a:ln>
                <a:solidFill>
                  <a:srgbClr val="474747"/>
                </a:solidFill>
                <a:effectLst/>
                <a:latin typeface="Arial" pitchFamily="34" charset="0"/>
                <a:ea typeface="Times New Roman" pitchFamily="18" charset="0"/>
                <a:cs typeface="Arial" pitchFamily="34" charset="0"/>
              </a:rPr>
              <a:t>with</a:t>
            </a:r>
            <a:r>
              <a:rPr kumimoji="0" lang="en-US" b="1" i="0" u="none" strike="noStrike" cap="none" normalizeH="0" baseline="0" dirty="0">
                <a:ln>
                  <a:noFill/>
                </a:ln>
                <a:solidFill>
                  <a:srgbClr val="474747"/>
                </a:solidFill>
                <a:effectLst/>
                <a:latin typeface="Calibri"/>
                <a:ea typeface="Times New Roman" pitchFamily="18" charset="0"/>
                <a:cs typeface="Arial" pitchFamily="34" charset="0"/>
              </a:rPr>
              <a:t> </a:t>
            </a:r>
            <a:r>
              <a:rPr kumimoji="0" lang="en-US" b="1" i="0" u="none" strike="noStrike" cap="none" normalizeH="0" baseline="0" dirty="0">
                <a:ln>
                  <a:noFill/>
                </a:ln>
                <a:solidFill>
                  <a:srgbClr val="474747"/>
                </a:solidFill>
                <a:effectLst/>
                <a:latin typeface="Arial" pitchFamily="34" charset="0"/>
                <a:ea typeface="Times New Roman" pitchFamily="18" charset="0"/>
                <a:cs typeface="Arial" pitchFamily="34" charset="0"/>
              </a:rPr>
              <a:t>the National Company Law Appellate Tribunal.</a:t>
            </a:r>
            <a:endParaRPr kumimoji="0" lang="en-US"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52</a:t>
            </a:fld>
            <a:endParaRPr lang="en-IN"/>
          </a:p>
        </p:txBody>
      </p:sp>
      <p:sp>
        <p:nvSpPr>
          <p:cNvPr id="67585" name="Rectangle 1"/>
          <p:cNvSpPr>
            <a:spLocks noChangeArrowheads="1"/>
          </p:cNvSpPr>
          <p:nvPr/>
        </p:nvSpPr>
        <p:spPr bwMode="auto">
          <a:xfrm>
            <a:off x="3409406" y="2769326"/>
            <a:ext cx="5982789"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191919"/>
                </a:solidFill>
                <a:effectLst/>
                <a:latin typeface="Arial" pitchFamily="34" charset="0"/>
                <a:ea typeface="Times New Roman" pitchFamily="18" charset="0"/>
                <a:cs typeface="Arial" pitchFamily="34" charset="0"/>
              </a:rPr>
              <a:t>Difference Between Tribunal and Court</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53</a:t>
            </a:fld>
            <a:endParaRPr lang="en-IN"/>
          </a:p>
        </p:txBody>
      </p:sp>
      <p:graphicFrame>
        <p:nvGraphicFramePr>
          <p:cNvPr id="4" name="Table 3"/>
          <p:cNvGraphicFramePr>
            <a:graphicFrameLocks noGrp="1"/>
          </p:cNvGraphicFramePr>
          <p:nvPr/>
        </p:nvGraphicFramePr>
        <p:xfrm>
          <a:off x="1698171" y="-1"/>
          <a:ext cx="8461829" cy="6609808"/>
        </p:xfrm>
        <a:graphic>
          <a:graphicData uri="http://schemas.openxmlformats.org/drawingml/2006/table">
            <a:tbl>
              <a:tblPr/>
              <a:tblGrid>
                <a:gridCol w="505284">
                  <a:extLst>
                    <a:ext uri="{9D8B030D-6E8A-4147-A177-3AD203B41FA5}">
                      <a16:colId xmlns:a16="http://schemas.microsoft.com/office/drawing/2014/main" val="20000"/>
                    </a:ext>
                  </a:extLst>
                </a:gridCol>
                <a:gridCol w="3705419">
                  <a:extLst>
                    <a:ext uri="{9D8B030D-6E8A-4147-A177-3AD203B41FA5}">
                      <a16:colId xmlns:a16="http://schemas.microsoft.com/office/drawing/2014/main" val="20001"/>
                    </a:ext>
                  </a:extLst>
                </a:gridCol>
                <a:gridCol w="4251126">
                  <a:extLst>
                    <a:ext uri="{9D8B030D-6E8A-4147-A177-3AD203B41FA5}">
                      <a16:colId xmlns:a16="http://schemas.microsoft.com/office/drawing/2014/main" val="20002"/>
                    </a:ext>
                  </a:extLst>
                </a:gridCol>
              </a:tblGrid>
              <a:tr h="400594">
                <a:tc>
                  <a:txBody>
                    <a:bodyPr/>
                    <a:lstStyle/>
                    <a:p>
                      <a:pPr algn="ctr">
                        <a:lnSpc>
                          <a:spcPct val="115000"/>
                        </a:lnSpc>
                        <a:spcAft>
                          <a:spcPts val="2250"/>
                        </a:spcAft>
                      </a:pPr>
                      <a:r>
                        <a:rPr lang="en-IN" sz="800" b="1">
                          <a:solidFill>
                            <a:srgbClr val="FFFFFF"/>
                          </a:solidFill>
                          <a:latin typeface="Arial"/>
                          <a:ea typeface="Times New Roman"/>
                          <a:cs typeface="Times New Roman"/>
                        </a:rPr>
                        <a:t>No.</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0785AB"/>
                    </a:solidFill>
                  </a:tcPr>
                </a:tc>
                <a:tc>
                  <a:txBody>
                    <a:bodyPr/>
                    <a:lstStyle/>
                    <a:p>
                      <a:pPr algn="ctr">
                        <a:lnSpc>
                          <a:spcPct val="115000"/>
                        </a:lnSpc>
                        <a:spcAft>
                          <a:spcPts val="2250"/>
                        </a:spcAft>
                      </a:pPr>
                      <a:r>
                        <a:rPr lang="en-IN" sz="800" b="1">
                          <a:solidFill>
                            <a:srgbClr val="FFFFFF"/>
                          </a:solidFill>
                          <a:latin typeface="Arial"/>
                          <a:ea typeface="Times New Roman"/>
                          <a:cs typeface="Times New Roman"/>
                        </a:rPr>
                        <a:t>Court of Law</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0785AB"/>
                    </a:solidFill>
                  </a:tcPr>
                </a:tc>
                <a:tc>
                  <a:txBody>
                    <a:bodyPr/>
                    <a:lstStyle/>
                    <a:p>
                      <a:pPr algn="ctr">
                        <a:lnSpc>
                          <a:spcPct val="115000"/>
                        </a:lnSpc>
                        <a:spcAft>
                          <a:spcPts val="2250"/>
                        </a:spcAft>
                      </a:pPr>
                      <a:r>
                        <a:rPr lang="en-IN" sz="800" b="1">
                          <a:solidFill>
                            <a:srgbClr val="FFFFFF"/>
                          </a:solidFill>
                          <a:latin typeface="Arial"/>
                          <a:ea typeface="Times New Roman"/>
                          <a:cs typeface="Times New Roman"/>
                        </a:rPr>
                        <a:t>Tribunal</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0785AB"/>
                    </a:solidFill>
                  </a:tcPr>
                </a:tc>
                <a:extLst>
                  <a:ext uri="{0D108BD9-81ED-4DB2-BD59-A6C34878D82A}">
                    <a16:rowId xmlns:a16="http://schemas.microsoft.com/office/drawing/2014/main" val="10000"/>
                  </a:ext>
                </a:extLst>
              </a:tr>
              <a:tr h="637829">
                <a:tc>
                  <a:txBody>
                    <a:bodyPr/>
                    <a:lstStyle/>
                    <a:p>
                      <a:pPr algn="ctr">
                        <a:lnSpc>
                          <a:spcPct val="115000"/>
                        </a:lnSpc>
                        <a:spcAft>
                          <a:spcPts val="2250"/>
                        </a:spcAft>
                      </a:pPr>
                      <a:r>
                        <a:rPr lang="en-IN" sz="800" b="1">
                          <a:solidFill>
                            <a:srgbClr val="222222"/>
                          </a:solidFill>
                          <a:latin typeface="Arial"/>
                          <a:ea typeface="Times New Roman"/>
                          <a:cs typeface="Times New Roman"/>
                        </a:rPr>
                        <a:t>1.</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tc>
                  <a:txBody>
                    <a:bodyPr/>
                    <a:lstStyle/>
                    <a:p>
                      <a:pPr>
                        <a:lnSpc>
                          <a:spcPct val="115000"/>
                        </a:lnSpc>
                        <a:spcAft>
                          <a:spcPts val="2250"/>
                        </a:spcAft>
                      </a:pPr>
                      <a:r>
                        <a:rPr lang="en-IN" sz="800">
                          <a:solidFill>
                            <a:srgbClr val="222222"/>
                          </a:solidFill>
                          <a:latin typeface="Arial"/>
                          <a:ea typeface="Times New Roman"/>
                          <a:cs typeface="Times New Roman"/>
                        </a:rPr>
                        <a:t>A court of law is a part of the </a:t>
                      </a:r>
                      <a:r>
                        <a:rPr lang="en-IN" sz="800" b="1">
                          <a:solidFill>
                            <a:srgbClr val="222222"/>
                          </a:solidFill>
                          <a:latin typeface="Arial"/>
                          <a:ea typeface="Times New Roman"/>
                          <a:cs typeface="Times New Roman"/>
                        </a:rPr>
                        <a:t>traditional judicial system</a:t>
                      </a:r>
                      <a:r>
                        <a:rPr lang="en-IN" sz="800">
                          <a:solidFill>
                            <a:srgbClr val="222222"/>
                          </a:solidFill>
                          <a:latin typeface="Arial"/>
                          <a:ea typeface="Times New Roman"/>
                          <a:cs typeface="Times New Roman"/>
                        </a:rPr>
                        <a:t> whereby judicial powers are derived from the state.</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tc>
                  <a:txBody>
                    <a:bodyPr/>
                    <a:lstStyle/>
                    <a:p>
                      <a:pPr algn="just">
                        <a:lnSpc>
                          <a:spcPct val="115000"/>
                        </a:lnSpc>
                        <a:spcAft>
                          <a:spcPts val="0"/>
                        </a:spcAft>
                      </a:pPr>
                      <a:r>
                        <a:rPr lang="en-IN" sz="800">
                          <a:solidFill>
                            <a:srgbClr val="474747"/>
                          </a:solidFill>
                          <a:latin typeface="Arial"/>
                          <a:ea typeface="Times New Roman"/>
                          <a:cs typeface="Times New Roman"/>
                        </a:rPr>
                        <a:t>An Administrative Tribunal is an </a:t>
                      </a:r>
                      <a:r>
                        <a:rPr lang="en-IN" sz="800" b="1">
                          <a:solidFill>
                            <a:srgbClr val="474747"/>
                          </a:solidFill>
                          <a:latin typeface="Arial"/>
                          <a:ea typeface="Times New Roman"/>
                          <a:cs typeface="Times New Roman"/>
                        </a:rPr>
                        <a:t>agency created by the statute</a:t>
                      </a:r>
                      <a:r>
                        <a:rPr lang="en-IN" sz="800">
                          <a:solidFill>
                            <a:srgbClr val="474747"/>
                          </a:solidFill>
                          <a:latin typeface="Arial"/>
                          <a:ea typeface="Times New Roman"/>
                          <a:cs typeface="Times New Roman"/>
                        </a:rPr>
                        <a:t> and invested with judicial power.</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extLst>
                  <a:ext uri="{0D108BD9-81ED-4DB2-BD59-A6C34878D82A}">
                    <a16:rowId xmlns:a16="http://schemas.microsoft.com/office/drawing/2014/main" val="10001"/>
                  </a:ext>
                </a:extLst>
              </a:tr>
              <a:tr h="942463">
                <a:tc>
                  <a:txBody>
                    <a:bodyPr/>
                    <a:lstStyle/>
                    <a:p>
                      <a:pPr algn="ctr">
                        <a:lnSpc>
                          <a:spcPct val="115000"/>
                        </a:lnSpc>
                        <a:spcAft>
                          <a:spcPts val="0"/>
                        </a:spcAft>
                      </a:pPr>
                      <a:r>
                        <a:rPr lang="en-IN" sz="800" b="1">
                          <a:solidFill>
                            <a:srgbClr val="222222"/>
                          </a:solidFill>
                          <a:latin typeface="Arial"/>
                          <a:ea typeface="Times New Roman"/>
                          <a:cs typeface="Times New Roman"/>
                        </a:rPr>
                        <a:t>2.</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tc>
                  <a:txBody>
                    <a:bodyPr/>
                    <a:lstStyle/>
                    <a:p>
                      <a:pPr algn="just">
                        <a:lnSpc>
                          <a:spcPct val="115000"/>
                        </a:lnSpc>
                        <a:spcAft>
                          <a:spcPts val="0"/>
                        </a:spcAft>
                      </a:pPr>
                      <a:r>
                        <a:rPr lang="en-IN" sz="800">
                          <a:solidFill>
                            <a:srgbClr val="474747"/>
                          </a:solidFill>
                          <a:latin typeface="Arial"/>
                          <a:ea typeface="Times New Roman"/>
                          <a:cs typeface="Times New Roman"/>
                        </a:rPr>
                        <a:t>The Civil Courts have judicial power to try all </a:t>
                      </a:r>
                      <a:r>
                        <a:rPr lang="en-IN" sz="800" b="1">
                          <a:solidFill>
                            <a:srgbClr val="474747"/>
                          </a:solidFill>
                          <a:latin typeface="Arial"/>
                          <a:ea typeface="Times New Roman"/>
                          <a:cs typeface="Times New Roman"/>
                        </a:rPr>
                        <a:t>suits of a civil nature</a:t>
                      </a:r>
                      <a:r>
                        <a:rPr lang="en-IN" sz="800">
                          <a:solidFill>
                            <a:srgbClr val="474747"/>
                          </a:solidFill>
                          <a:latin typeface="Arial"/>
                          <a:ea typeface="Times New Roman"/>
                          <a:cs typeface="Times New Roman"/>
                        </a:rPr>
                        <a:t> unless the cognizance is expressly or impliedly barred.</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tc>
                  <a:txBody>
                    <a:bodyPr/>
                    <a:lstStyle/>
                    <a:p>
                      <a:pPr>
                        <a:lnSpc>
                          <a:spcPct val="115000"/>
                        </a:lnSpc>
                        <a:spcAft>
                          <a:spcPts val="0"/>
                        </a:spcAft>
                      </a:pPr>
                      <a:r>
                        <a:rPr lang="en-IN" sz="800">
                          <a:solidFill>
                            <a:srgbClr val="222222"/>
                          </a:solidFill>
                          <a:latin typeface="Arial"/>
                          <a:ea typeface="Times New Roman"/>
                          <a:cs typeface="Times New Roman"/>
                        </a:rPr>
                        <a:t>Tribunal is also known as the Quasi-judicial body. Tribunals have the power to try cases of</a:t>
                      </a:r>
                      <a:r>
                        <a:rPr lang="en-IN" sz="800" b="1">
                          <a:solidFill>
                            <a:srgbClr val="222222"/>
                          </a:solidFill>
                          <a:latin typeface="Arial"/>
                          <a:ea typeface="Times New Roman"/>
                          <a:cs typeface="Times New Roman"/>
                        </a:rPr>
                        <a:t> special matter which are conferred on them by statutes</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extLst>
                  <a:ext uri="{0D108BD9-81ED-4DB2-BD59-A6C34878D82A}">
                    <a16:rowId xmlns:a16="http://schemas.microsoft.com/office/drawing/2014/main" val="10002"/>
                  </a:ext>
                </a:extLst>
              </a:tr>
              <a:tr h="942463">
                <a:tc>
                  <a:txBody>
                    <a:bodyPr/>
                    <a:lstStyle/>
                    <a:p>
                      <a:pPr algn="ctr">
                        <a:lnSpc>
                          <a:spcPct val="115000"/>
                        </a:lnSpc>
                        <a:spcAft>
                          <a:spcPts val="0"/>
                        </a:spcAft>
                      </a:pPr>
                      <a:r>
                        <a:rPr lang="en-IN" sz="800" b="1">
                          <a:solidFill>
                            <a:srgbClr val="474747"/>
                          </a:solidFill>
                          <a:latin typeface="Arial"/>
                          <a:ea typeface="Times New Roman"/>
                          <a:cs typeface="Times New Roman"/>
                        </a:rPr>
                        <a:t>3.</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tc>
                  <a:txBody>
                    <a:bodyPr/>
                    <a:lstStyle/>
                    <a:p>
                      <a:pPr>
                        <a:lnSpc>
                          <a:spcPct val="115000"/>
                        </a:lnSpc>
                        <a:spcAft>
                          <a:spcPts val="0"/>
                        </a:spcAft>
                      </a:pPr>
                      <a:r>
                        <a:rPr lang="en-IN" sz="800">
                          <a:solidFill>
                            <a:srgbClr val="222222"/>
                          </a:solidFill>
                          <a:latin typeface="Arial"/>
                          <a:ea typeface="Times New Roman"/>
                          <a:cs typeface="Times New Roman"/>
                        </a:rPr>
                        <a:t>Judges of the ordinary courts of law are independent of the executive in respect of their tenure, terms and conditions of service etc. </a:t>
                      </a:r>
                      <a:r>
                        <a:rPr lang="en-IN" sz="800" b="1">
                          <a:solidFill>
                            <a:srgbClr val="222222"/>
                          </a:solidFill>
                          <a:latin typeface="Arial"/>
                          <a:ea typeface="Times New Roman"/>
                          <a:cs typeface="Times New Roman"/>
                        </a:rPr>
                        <a:t>Judiciary is independent of Executive</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tc>
                  <a:txBody>
                    <a:bodyPr/>
                    <a:lstStyle/>
                    <a:p>
                      <a:pPr>
                        <a:lnSpc>
                          <a:spcPct val="115000"/>
                        </a:lnSpc>
                        <a:spcAft>
                          <a:spcPts val="0"/>
                        </a:spcAft>
                      </a:pPr>
                      <a:r>
                        <a:rPr lang="en-IN" sz="800">
                          <a:solidFill>
                            <a:srgbClr val="222222"/>
                          </a:solidFill>
                          <a:latin typeface="Arial"/>
                          <a:ea typeface="Times New Roman"/>
                          <a:cs typeface="Times New Roman"/>
                        </a:rPr>
                        <a:t>Tenure, terms and conditions of the services of the members of </a:t>
                      </a:r>
                      <a:r>
                        <a:rPr lang="en-IN" sz="800" b="1">
                          <a:solidFill>
                            <a:srgbClr val="222222"/>
                          </a:solidFill>
                          <a:latin typeface="Arial"/>
                          <a:ea typeface="Times New Roman"/>
                          <a:cs typeface="Times New Roman"/>
                        </a:rPr>
                        <a:t>Administrative Tribunal are entirely in the hands of Executive</a:t>
                      </a:r>
                      <a:r>
                        <a:rPr lang="en-IN" sz="800">
                          <a:solidFill>
                            <a:srgbClr val="222222"/>
                          </a:solidFill>
                          <a:latin typeface="Arial"/>
                          <a:ea typeface="Times New Roman"/>
                          <a:cs typeface="Times New Roman"/>
                        </a:rPr>
                        <a:t> (government).</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extLst>
                  <a:ext uri="{0D108BD9-81ED-4DB2-BD59-A6C34878D82A}">
                    <a16:rowId xmlns:a16="http://schemas.microsoft.com/office/drawing/2014/main" val="10003"/>
                  </a:ext>
                </a:extLst>
              </a:tr>
              <a:tr h="942463">
                <a:tc>
                  <a:txBody>
                    <a:bodyPr/>
                    <a:lstStyle/>
                    <a:p>
                      <a:pPr algn="ctr">
                        <a:lnSpc>
                          <a:spcPct val="115000"/>
                        </a:lnSpc>
                        <a:spcAft>
                          <a:spcPts val="0"/>
                        </a:spcAft>
                      </a:pPr>
                      <a:r>
                        <a:rPr lang="en-IN" sz="800" b="1">
                          <a:solidFill>
                            <a:srgbClr val="222222"/>
                          </a:solidFill>
                          <a:latin typeface="Arial"/>
                          <a:ea typeface="Times New Roman"/>
                          <a:cs typeface="Times New Roman"/>
                        </a:rPr>
                        <a:t>4.</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tc>
                  <a:txBody>
                    <a:bodyPr/>
                    <a:lstStyle/>
                    <a:p>
                      <a:pPr algn="just">
                        <a:lnSpc>
                          <a:spcPct val="115000"/>
                        </a:lnSpc>
                        <a:spcAft>
                          <a:spcPts val="0"/>
                        </a:spcAft>
                      </a:pPr>
                      <a:r>
                        <a:rPr lang="en-IN" sz="800">
                          <a:solidFill>
                            <a:srgbClr val="474747"/>
                          </a:solidFill>
                          <a:latin typeface="Arial"/>
                          <a:ea typeface="Times New Roman"/>
                          <a:cs typeface="Times New Roman"/>
                        </a:rPr>
                        <a:t>The presiding officer of the </a:t>
                      </a:r>
                      <a:r>
                        <a:rPr lang="en-IN" sz="800" b="1">
                          <a:solidFill>
                            <a:srgbClr val="474747"/>
                          </a:solidFill>
                          <a:latin typeface="Arial"/>
                          <a:ea typeface="Times New Roman"/>
                          <a:cs typeface="Times New Roman"/>
                        </a:rPr>
                        <a:t>court of law is trained in law.</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tc>
                  <a:txBody>
                    <a:bodyPr/>
                    <a:lstStyle/>
                    <a:p>
                      <a:pPr algn="just">
                        <a:lnSpc>
                          <a:spcPct val="115000"/>
                        </a:lnSpc>
                        <a:spcAft>
                          <a:spcPts val="0"/>
                        </a:spcAft>
                      </a:pPr>
                      <a:r>
                        <a:rPr lang="en-IN" sz="800">
                          <a:solidFill>
                            <a:srgbClr val="474747"/>
                          </a:solidFill>
                          <a:latin typeface="Arial"/>
                          <a:ea typeface="Times New Roman"/>
                          <a:cs typeface="Times New Roman"/>
                        </a:rPr>
                        <a:t>The president or a member of the Tribunal may not be trained as well in law. He may be an </a:t>
                      </a:r>
                      <a:r>
                        <a:rPr lang="en-IN" sz="800" b="1">
                          <a:solidFill>
                            <a:srgbClr val="474747"/>
                          </a:solidFill>
                          <a:latin typeface="Arial"/>
                          <a:ea typeface="Times New Roman"/>
                          <a:cs typeface="Times New Roman"/>
                        </a:rPr>
                        <a:t>expert in the field of Administrative matters.</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extLst>
                  <a:ext uri="{0D108BD9-81ED-4DB2-BD59-A6C34878D82A}">
                    <a16:rowId xmlns:a16="http://schemas.microsoft.com/office/drawing/2014/main" val="10004"/>
                  </a:ext>
                </a:extLst>
              </a:tr>
              <a:tr h="637829">
                <a:tc>
                  <a:txBody>
                    <a:bodyPr/>
                    <a:lstStyle/>
                    <a:p>
                      <a:pPr algn="ctr">
                        <a:lnSpc>
                          <a:spcPct val="115000"/>
                        </a:lnSpc>
                        <a:spcAft>
                          <a:spcPts val="0"/>
                        </a:spcAft>
                      </a:pPr>
                      <a:r>
                        <a:rPr lang="en-IN" sz="800" b="1">
                          <a:solidFill>
                            <a:srgbClr val="222222"/>
                          </a:solidFill>
                          <a:latin typeface="Arial"/>
                          <a:ea typeface="Times New Roman"/>
                          <a:cs typeface="Times New Roman"/>
                        </a:rPr>
                        <a:t>5.</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tc>
                  <a:txBody>
                    <a:bodyPr/>
                    <a:lstStyle/>
                    <a:p>
                      <a:pPr algn="just">
                        <a:lnSpc>
                          <a:spcPct val="115000"/>
                        </a:lnSpc>
                        <a:spcAft>
                          <a:spcPts val="0"/>
                        </a:spcAft>
                      </a:pPr>
                      <a:r>
                        <a:rPr lang="en-IN" sz="800">
                          <a:solidFill>
                            <a:srgbClr val="474747"/>
                          </a:solidFill>
                          <a:latin typeface="Arial"/>
                          <a:ea typeface="Times New Roman"/>
                          <a:cs typeface="Times New Roman"/>
                        </a:rPr>
                        <a:t>A judge of a court of law </a:t>
                      </a:r>
                      <a:r>
                        <a:rPr lang="en-IN" sz="800" b="1">
                          <a:solidFill>
                            <a:srgbClr val="474747"/>
                          </a:solidFill>
                          <a:latin typeface="Arial"/>
                          <a:ea typeface="Times New Roman"/>
                          <a:cs typeface="Times New Roman"/>
                        </a:rPr>
                        <a:t>must be impartial</a:t>
                      </a:r>
                      <a:r>
                        <a:rPr lang="en-IN" sz="800">
                          <a:solidFill>
                            <a:srgbClr val="474747"/>
                          </a:solidFill>
                          <a:latin typeface="Arial"/>
                          <a:ea typeface="Times New Roman"/>
                          <a:cs typeface="Times New Roman"/>
                        </a:rPr>
                        <a:t> who is not interested in the matter directly or indirectly.</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tc>
                  <a:txBody>
                    <a:bodyPr/>
                    <a:lstStyle/>
                    <a:p>
                      <a:pPr>
                        <a:lnSpc>
                          <a:spcPct val="115000"/>
                        </a:lnSpc>
                        <a:spcAft>
                          <a:spcPts val="0"/>
                        </a:spcAft>
                      </a:pPr>
                      <a:r>
                        <a:rPr lang="en-IN" sz="800">
                          <a:solidFill>
                            <a:srgbClr val="222222"/>
                          </a:solidFill>
                          <a:latin typeface="Arial"/>
                          <a:ea typeface="Times New Roman"/>
                          <a:cs typeface="Times New Roman"/>
                        </a:rPr>
                        <a:t>An Administrative Tribunal </a:t>
                      </a:r>
                      <a:r>
                        <a:rPr lang="en-IN" sz="800" b="1">
                          <a:solidFill>
                            <a:srgbClr val="222222"/>
                          </a:solidFill>
                          <a:latin typeface="Arial"/>
                          <a:ea typeface="Times New Roman"/>
                          <a:cs typeface="Times New Roman"/>
                        </a:rPr>
                        <a:t>may be a party to the dispute</a:t>
                      </a:r>
                      <a:r>
                        <a:rPr lang="en-IN" sz="800">
                          <a:solidFill>
                            <a:srgbClr val="222222"/>
                          </a:solidFill>
                          <a:latin typeface="Arial"/>
                          <a:ea typeface="Times New Roman"/>
                          <a:cs typeface="Times New Roman"/>
                        </a:rPr>
                        <a:t> to be decided by it.</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extLst>
                  <a:ext uri="{0D108BD9-81ED-4DB2-BD59-A6C34878D82A}">
                    <a16:rowId xmlns:a16="http://schemas.microsoft.com/office/drawing/2014/main" val="10005"/>
                  </a:ext>
                </a:extLst>
              </a:tr>
              <a:tr h="610792">
                <a:tc>
                  <a:txBody>
                    <a:bodyPr/>
                    <a:lstStyle/>
                    <a:p>
                      <a:pPr algn="ctr">
                        <a:lnSpc>
                          <a:spcPct val="115000"/>
                        </a:lnSpc>
                        <a:spcAft>
                          <a:spcPts val="0"/>
                        </a:spcAft>
                      </a:pPr>
                      <a:r>
                        <a:rPr lang="en-IN" sz="800" b="1">
                          <a:solidFill>
                            <a:srgbClr val="474747"/>
                          </a:solidFill>
                          <a:latin typeface="Arial"/>
                          <a:ea typeface="Times New Roman"/>
                          <a:cs typeface="Times New Roman"/>
                        </a:rPr>
                        <a:t>6.</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tc>
                  <a:txBody>
                    <a:bodyPr/>
                    <a:lstStyle/>
                    <a:p>
                      <a:pPr>
                        <a:lnSpc>
                          <a:spcPct val="115000"/>
                        </a:lnSpc>
                        <a:spcAft>
                          <a:spcPts val="0"/>
                        </a:spcAft>
                      </a:pPr>
                      <a:r>
                        <a:rPr lang="en-IN" sz="800">
                          <a:solidFill>
                            <a:srgbClr val="222222"/>
                          </a:solidFill>
                          <a:latin typeface="Arial"/>
                          <a:ea typeface="Times New Roman"/>
                          <a:cs typeface="Times New Roman"/>
                        </a:rPr>
                        <a:t>A court of law is bound by all the </a:t>
                      </a:r>
                      <a:r>
                        <a:rPr lang="en-IN" sz="800" b="1">
                          <a:solidFill>
                            <a:srgbClr val="222222"/>
                          </a:solidFill>
                          <a:latin typeface="Arial"/>
                          <a:ea typeface="Times New Roman"/>
                          <a:cs typeface="Times New Roman"/>
                        </a:rPr>
                        <a:t>rules of evidence and procedure.</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tc>
                  <a:txBody>
                    <a:bodyPr/>
                    <a:lstStyle/>
                    <a:p>
                      <a:pPr algn="just">
                        <a:lnSpc>
                          <a:spcPct val="115000"/>
                        </a:lnSpc>
                        <a:spcAft>
                          <a:spcPts val="0"/>
                        </a:spcAft>
                      </a:pPr>
                      <a:r>
                        <a:rPr lang="en-IN" sz="800">
                          <a:solidFill>
                            <a:srgbClr val="474747"/>
                          </a:solidFill>
                          <a:latin typeface="Arial"/>
                          <a:ea typeface="Times New Roman"/>
                          <a:cs typeface="Times New Roman"/>
                        </a:rPr>
                        <a:t>An Administrative Tribunal is not bound by rules but bound by the </a:t>
                      </a:r>
                      <a:r>
                        <a:rPr lang="en-IN" sz="800" b="1">
                          <a:solidFill>
                            <a:srgbClr val="474747"/>
                          </a:solidFill>
                          <a:latin typeface="Arial"/>
                          <a:ea typeface="Times New Roman"/>
                          <a:cs typeface="Times New Roman"/>
                        </a:rPr>
                        <a:t>principles of nature of Justice.</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extLst>
                  <a:ext uri="{0D108BD9-81ED-4DB2-BD59-A6C34878D82A}">
                    <a16:rowId xmlns:a16="http://schemas.microsoft.com/office/drawing/2014/main" val="10006"/>
                  </a:ext>
                </a:extLst>
              </a:tr>
              <a:tr h="1094781">
                <a:tc>
                  <a:txBody>
                    <a:bodyPr/>
                    <a:lstStyle/>
                    <a:p>
                      <a:pPr algn="ctr">
                        <a:lnSpc>
                          <a:spcPct val="115000"/>
                        </a:lnSpc>
                        <a:spcAft>
                          <a:spcPts val="0"/>
                        </a:spcAft>
                      </a:pPr>
                      <a:r>
                        <a:rPr lang="en-IN" sz="800" b="1">
                          <a:solidFill>
                            <a:srgbClr val="474747"/>
                          </a:solidFill>
                          <a:latin typeface="Arial"/>
                          <a:ea typeface="Times New Roman"/>
                          <a:cs typeface="Times New Roman"/>
                        </a:rPr>
                        <a:t>7.</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tc>
                  <a:txBody>
                    <a:bodyPr/>
                    <a:lstStyle/>
                    <a:p>
                      <a:pPr algn="just">
                        <a:lnSpc>
                          <a:spcPct val="115000"/>
                        </a:lnSpc>
                        <a:spcAft>
                          <a:spcPts val="0"/>
                        </a:spcAft>
                      </a:pPr>
                      <a:r>
                        <a:rPr lang="en-IN" sz="800">
                          <a:solidFill>
                            <a:srgbClr val="474747"/>
                          </a:solidFill>
                          <a:latin typeface="Arial"/>
                          <a:ea typeface="Times New Roman"/>
                          <a:cs typeface="Times New Roman"/>
                        </a:rPr>
                        <a:t>Court must decide all questions </a:t>
                      </a:r>
                      <a:r>
                        <a:rPr lang="en-IN" sz="800" b="1">
                          <a:solidFill>
                            <a:srgbClr val="474747"/>
                          </a:solidFill>
                          <a:latin typeface="Arial"/>
                          <a:ea typeface="Times New Roman"/>
                          <a:cs typeface="Times New Roman"/>
                        </a:rPr>
                        <a:t>objectively</a:t>
                      </a:r>
                      <a:r>
                        <a:rPr lang="en-IN" sz="800">
                          <a:solidFill>
                            <a:srgbClr val="474747"/>
                          </a:solidFill>
                          <a:latin typeface="Arial"/>
                          <a:ea typeface="Times New Roman"/>
                          <a:cs typeface="Times New Roman"/>
                        </a:rPr>
                        <a:t> on the basis of evidence and materials on record.</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tc>
                  <a:txBody>
                    <a:bodyPr/>
                    <a:lstStyle/>
                    <a:p>
                      <a:pPr algn="just">
                        <a:lnSpc>
                          <a:spcPct val="115000"/>
                        </a:lnSpc>
                        <a:spcAft>
                          <a:spcPts val="0"/>
                        </a:spcAft>
                      </a:pPr>
                      <a:r>
                        <a:rPr lang="en-IN" sz="800">
                          <a:solidFill>
                            <a:srgbClr val="474747"/>
                          </a:solidFill>
                          <a:latin typeface="Arial"/>
                          <a:ea typeface="Times New Roman"/>
                          <a:cs typeface="Times New Roman"/>
                        </a:rPr>
                        <a:t>Administrative Tribunal may decide questions by taking into account departmental policy, the decision of Administrative Tribunal may </a:t>
                      </a:r>
                      <a:r>
                        <a:rPr lang="en-IN" sz="800" b="1">
                          <a:solidFill>
                            <a:srgbClr val="474747"/>
                          </a:solidFill>
                          <a:latin typeface="Arial"/>
                          <a:ea typeface="Times New Roman"/>
                          <a:cs typeface="Times New Roman"/>
                        </a:rPr>
                        <a:t>be subjective rather than objective.</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extLst>
                  <a:ext uri="{0D108BD9-81ED-4DB2-BD59-A6C34878D82A}">
                    <a16:rowId xmlns:a16="http://schemas.microsoft.com/office/drawing/2014/main" val="10007"/>
                  </a:ext>
                </a:extLst>
              </a:tr>
              <a:tr h="400594">
                <a:tc>
                  <a:txBody>
                    <a:bodyPr/>
                    <a:lstStyle/>
                    <a:p>
                      <a:pPr algn="ctr">
                        <a:lnSpc>
                          <a:spcPct val="115000"/>
                        </a:lnSpc>
                        <a:spcAft>
                          <a:spcPts val="0"/>
                        </a:spcAft>
                      </a:pPr>
                      <a:r>
                        <a:rPr lang="en-IN" sz="800" b="1">
                          <a:solidFill>
                            <a:srgbClr val="474747"/>
                          </a:solidFill>
                          <a:latin typeface="Arial"/>
                          <a:ea typeface="Times New Roman"/>
                          <a:cs typeface="Times New Roman"/>
                        </a:rPr>
                        <a:t>8.</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tc>
                  <a:txBody>
                    <a:bodyPr/>
                    <a:lstStyle/>
                    <a:p>
                      <a:pPr>
                        <a:lnSpc>
                          <a:spcPct val="115000"/>
                        </a:lnSpc>
                        <a:spcAft>
                          <a:spcPts val="0"/>
                        </a:spcAft>
                      </a:pPr>
                      <a:r>
                        <a:rPr lang="en-IN" sz="800">
                          <a:solidFill>
                            <a:srgbClr val="222222"/>
                          </a:solidFill>
                          <a:latin typeface="Arial"/>
                          <a:ea typeface="Times New Roman"/>
                          <a:cs typeface="Times New Roman"/>
                        </a:rPr>
                        <a:t>A court of law can decide </a:t>
                      </a:r>
                      <a:r>
                        <a:rPr lang="en-IN" sz="800" b="1">
                          <a:solidFill>
                            <a:srgbClr val="222222"/>
                          </a:solidFill>
                          <a:latin typeface="Arial"/>
                          <a:ea typeface="Times New Roman"/>
                          <a:cs typeface="Times New Roman"/>
                        </a:rPr>
                        <a:t>vires of a legislation</a:t>
                      </a:r>
                      <a:endParaRPr lang="en-IN" sz="70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tc>
                  <a:txBody>
                    <a:bodyPr/>
                    <a:lstStyle/>
                    <a:p>
                      <a:pPr algn="just">
                        <a:lnSpc>
                          <a:spcPct val="115000"/>
                        </a:lnSpc>
                        <a:spcAft>
                          <a:spcPts val="0"/>
                        </a:spcAft>
                      </a:pPr>
                      <a:r>
                        <a:rPr lang="en-IN" sz="800" dirty="0">
                          <a:solidFill>
                            <a:srgbClr val="474747"/>
                          </a:solidFill>
                          <a:latin typeface="Arial"/>
                          <a:ea typeface="Times New Roman"/>
                          <a:cs typeface="Times New Roman"/>
                        </a:rPr>
                        <a:t>Administrative Tribunal cannot do so</a:t>
                      </a:r>
                      <a:endParaRPr lang="en-IN" sz="700" dirty="0">
                        <a:latin typeface="Calibri"/>
                        <a:ea typeface="Times New Roman"/>
                        <a:cs typeface="Times New Roman"/>
                      </a:endParaRPr>
                    </a:p>
                  </a:txBody>
                  <a:tcPr marL="97070" marR="97070" marT="64713" marB="64713" anchor="ctr">
                    <a:lnL>
                      <a:noFill/>
                    </a:lnL>
                    <a:lnR>
                      <a:noFill/>
                    </a:lnR>
                    <a:lnT>
                      <a:noFill/>
                    </a:lnT>
                    <a:lnB>
                      <a:noFill/>
                    </a:lnB>
                    <a:solidFill>
                      <a:srgbClr val="E0F8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6</a:t>
            </a:fld>
            <a:endParaRPr lang="en-IN"/>
          </a:p>
        </p:txBody>
      </p:sp>
      <p:pic>
        <p:nvPicPr>
          <p:cNvPr id="5122" name="Picture 2"/>
          <p:cNvPicPr>
            <a:picLocks noChangeAspect="1" noChangeArrowheads="1"/>
          </p:cNvPicPr>
          <p:nvPr/>
        </p:nvPicPr>
        <p:blipFill>
          <a:blip r:embed="rId2"/>
          <a:srcRect/>
          <a:stretch>
            <a:fillRect/>
          </a:stretch>
        </p:blipFill>
        <p:spPr bwMode="auto">
          <a:xfrm>
            <a:off x="2200275" y="1962150"/>
            <a:ext cx="7789863" cy="29337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7</a:t>
            </a:fld>
            <a:endParaRPr lang="en-IN"/>
          </a:p>
        </p:txBody>
      </p:sp>
      <p:pic>
        <p:nvPicPr>
          <p:cNvPr id="6146" name="Picture 2"/>
          <p:cNvPicPr>
            <a:picLocks noChangeAspect="1" noChangeArrowheads="1"/>
          </p:cNvPicPr>
          <p:nvPr/>
        </p:nvPicPr>
        <p:blipFill>
          <a:blip r:embed="rId2"/>
          <a:srcRect/>
          <a:stretch>
            <a:fillRect/>
          </a:stretch>
        </p:blipFill>
        <p:spPr bwMode="auto">
          <a:xfrm>
            <a:off x="2428875" y="1149532"/>
            <a:ext cx="7332663" cy="4467498"/>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8</a:t>
            </a:fld>
            <a:endParaRPr lang="en-IN"/>
          </a:p>
        </p:txBody>
      </p:sp>
      <p:pic>
        <p:nvPicPr>
          <p:cNvPr id="7170" name="Picture 2"/>
          <p:cNvPicPr>
            <a:picLocks noChangeAspect="1" noChangeArrowheads="1"/>
          </p:cNvPicPr>
          <p:nvPr/>
        </p:nvPicPr>
        <p:blipFill>
          <a:blip r:embed="rId2"/>
          <a:srcRect/>
          <a:stretch>
            <a:fillRect/>
          </a:stretch>
        </p:blipFill>
        <p:spPr bwMode="auto">
          <a:xfrm>
            <a:off x="2224088" y="1504950"/>
            <a:ext cx="7742237" cy="38481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8F89F-8E26-4DAA-8D16-FD1E43D999E7}" type="datetime1">
              <a:rPr lang="en-IN" smtClean="0"/>
              <a:pPr/>
              <a:t>23-05-2023</a:t>
            </a:fld>
            <a:endParaRPr lang="en-IN"/>
          </a:p>
        </p:txBody>
      </p:sp>
      <p:sp>
        <p:nvSpPr>
          <p:cNvPr id="3" name="Slide Number Placeholder 2"/>
          <p:cNvSpPr>
            <a:spLocks noGrp="1"/>
          </p:cNvSpPr>
          <p:nvPr>
            <p:ph type="sldNum" sz="quarter" idx="12"/>
          </p:nvPr>
        </p:nvSpPr>
        <p:spPr/>
        <p:txBody>
          <a:bodyPr/>
          <a:lstStyle/>
          <a:p>
            <a:fld id="{F70A04C0-6100-45FB-A433-C0D048FE9092}" type="slidenum">
              <a:rPr lang="en-IN" smtClean="0"/>
              <a:pPr/>
              <a:t>9</a:t>
            </a:fld>
            <a:endParaRPr lang="en-IN"/>
          </a:p>
        </p:txBody>
      </p:sp>
      <p:pic>
        <p:nvPicPr>
          <p:cNvPr id="8194" name="Picture 2"/>
          <p:cNvPicPr>
            <a:picLocks noChangeAspect="1" noChangeArrowheads="1"/>
          </p:cNvPicPr>
          <p:nvPr/>
        </p:nvPicPr>
        <p:blipFill>
          <a:blip r:embed="rId2"/>
          <a:srcRect/>
          <a:stretch>
            <a:fillRect/>
          </a:stretch>
        </p:blipFill>
        <p:spPr bwMode="auto">
          <a:xfrm>
            <a:off x="2366963" y="1328738"/>
            <a:ext cx="7456487" cy="4200525"/>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TM10001104[[fn=Feathered]]</Template>
  <TotalTime>4601</TotalTime>
  <Words>526</Words>
  <Application>Microsoft Office PowerPoint</Application>
  <PresentationFormat>Widescreen</PresentationFormat>
  <Paragraphs>218</Paragraphs>
  <Slides>53</Slides>
  <Notes>0</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Feathered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Prerana Anvekar</dc:creator>
  <cp:lastModifiedBy>Achyuth M Athreya</cp:lastModifiedBy>
  <cp:revision>186</cp:revision>
  <dcterms:created xsi:type="dcterms:W3CDTF">2017-01-15T06:22:01Z</dcterms:created>
  <dcterms:modified xsi:type="dcterms:W3CDTF">2023-05-23T13:24:42Z</dcterms:modified>
</cp:coreProperties>
</file>